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71" r:id="rId14"/>
    <p:sldId id="281" r:id="rId15"/>
    <p:sldId id="267" r:id="rId16"/>
    <p:sldId id="272" r:id="rId17"/>
    <p:sldId id="274" r:id="rId18"/>
    <p:sldId id="273" r:id="rId19"/>
    <p:sldId id="277" r:id="rId20"/>
  </p:sldIdLst>
  <p:sldSz cx="9144000" cy="6858000" type="screen4x3"/>
  <p:notesSz cx="6858000" cy="92964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ヒラギノ角ゴ Pro W3" charset="-128"/>
        <a:cs typeface="+mn-cs"/>
      </a:defRPr>
    </a:lvl5pPr>
    <a:lvl6pPr marL="2286000" algn="l" defTabSz="914400" rtl="0" eaLnBrk="1" latinLnBrk="0" hangingPunct="1">
      <a:defRPr sz="2400" kern="1200">
        <a:solidFill>
          <a:schemeClr val="tx1"/>
        </a:solidFill>
        <a:latin typeface="Calibri" pitchFamily="34" charset="0"/>
        <a:ea typeface="ヒラギノ角ゴ Pro W3" charset="-128"/>
        <a:cs typeface="+mn-cs"/>
      </a:defRPr>
    </a:lvl6pPr>
    <a:lvl7pPr marL="2743200" algn="l" defTabSz="914400" rtl="0" eaLnBrk="1" latinLnBrk="0" hangingPunct="1">
      <a:defRPr sz="2400" kern="1200">
        <a:solidFill>
          <a:schemeClr val="tx1"/>
        </a:solidFill>
        <a:latin typeface="Calibri" pitchFamily="34" charset="0"/>
        <a:ea typeface="ヒラギノ角ゴ Pro W3" charset="-128"/>
        <a:cs typeface="+mn-cs"/>
      </a:defRPr>
    </a:lvl7pPr>
    <a:lvl8pPr marL="3200400" algn="l" defTabSz="914400" rtl="0" eaLnBrk="1" latinLnBrk="0" hangingPunct="1">
      <a:defRPr sz="2400" kern="1200">
        <a:solidFill>
          <a:schemeClr val="tx1"/>
        </a:solidFill>
        <a:latin typeface="Calibri" pitchFamily="34" charset="0"/>
        <a:ea typeface="ヒラギノ角ゴ Pro W3" charset="-128"/>
        <a:cs typeface="+mn-cs"/>
      </a:defRPr>
    </a:lvl8pPr>
    <a:lvl9pPr marL="3657600" algn="l" defTabSz="914400" rtl="0" eaLnBrk="1" latinLnBrk="0" hangingPunct="1">
      <a:defRPr sz="2400" kern="1200">
        <a:solidFill>
          <a:schemeClr val="tx1"/>
        </a:solidFill>
        <a:latin typeface="Calibri" pitchFamily="34" charset="0"/>
        <a:ea typeface="ヒラギノ角ゴ Pro W3" charset="-128"/>
        <a:cs typeface="+mn-cs"/>
      </a:defRPr>
    </a:lvl9pPr>
  </p:defaultTextStyle>
  <p:extLst>
    <p:ext uri="{521415D9-36F7-43E2-AB2F-B90AF26B5E84}">
      <p14:sectionLst xmlns:p14="http://schemas.microsoft.com/office/powerpoint/2010/main">
        <p14:section name="Default Section" id="{A148C0F7-7F43-4DF3-9BEC-ACBC88AABAE5}">
          <p14:sldIdLst>
            <p14:sldId id="256"/>
            <p14:sldId id="257"/>
            <p14:sldId id="258"/>
            <p14:sldId id="259"/>
            <p14:sldId id="260"/>
            <p14:sldId id="261"/>
            <p14:sldId id="262"/>
            <p14:sldId id="263"/>
            <p14:sldId id="264"/>
            <p14:sldId id="268"/>
            <p14:sldId id="269"/>
            <p14:sldId id="270"/>
            <p14:sldId id="271"/>
            <p14:sldId id="281"/>
            <p14:sldId id="267"/>
            <p14:sldId id="272"/>
            <p14:sldId id="274"/>
            <p14:sldId id="273"/>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BD8"/>
    <a:srgbClr val="7AC3F6"/>
    <a:srgbClr val="6CADDA"/>
    <a:srgbClr val="75BBEC"/>
    <a:srgbClr val="639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81" autoAdjust="0"/>
    <p:restoredTop sz="94660"/>
  </p:normalViewPr>
  <p:slideViewPr>
    <p:cSldViewPr snapToGrid="0" snapToObjects="1">
      <p:cViewPr varScale="1">
        <p:scale>
          <a:sx n="75" d="100"/>
          <a:sy n="75" d="100"/>
        </p:scale>
        <p:origin x="-1344"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637BF-1371-4078-BDCC-8562A392282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ABC22D2F-CBD9-4ED6-8C98-F6E4BBC14B98}">
      <dgm:prSet phldrT="[Text]"/>
      <dgm:spPr/>
      <dgm:t>
        <a:bodyPr/>
        <a:lstStyle/>
        <a:p>
          <a:r>
            <a:rPr lang="en-US" dirty="0" smtClean="0"/>
            <a:t>Administrator</a:t>
          </a:r>
          <a:endParaRPr lang="en-US" dirty="0"/>
        </a:p>
      </dgm:t>
    </dgm:pt>
    <dgm:pt modelId="{CF2EEA2E-3068-4512-ADCE-45AAA8083C4B}" type="parTrans" cxnId="{4A0B9601-04EE-4F54-BB37-FEF8AA836ADA}">
      <dgm:prSet/>
      <dgm:spPr/>
      <dgm:t>
        <a:bodyPr/>
        <a:lstStyle/>
        <a:p>
          <a:endParaRPr lang="en-US"/>
        </a:p>
      </dgm:t>
    </dgm:pt>
    <dgm:pt modelId="{95A85374-F3E3-40CD-B536-30287367AD60}" type="sibTrans" cxnId="{4A0B9601-04EE-4F54-BB37-FEF8AA836ADA}">
      <dgm:prSet/>
      <dgm:spPr/>
      <dgm:t>
        <a:bodyPr/>
        <a:lstStyle/>
        <a:p>
          <a:endParaRPr lang="en-US"/>
        </a:p>
      </dgm:t>
    </dgm:pt>
    <dgm:pt modelId="{08B9407F-989D-4E62-A1DE-587BB0CF6223}">
      <dgm:prSet phldrT="[Text]"/>
      <dgm:spPr/>
      <dgm:t>
        <a:bodyPr/>
        <a:lstStyle/>
        <a:p>
          <a:r>
            <a:rPr lang="en-US" dirty="0" smtClean="0"/>
            <a:t>Trainees &amp; Potential Trainees</a:t>
          </a:r>
          <a:endParaRPr lang="en-US" dirty="0"/>
        </a:p>
      </dgm:t>
    </dgm:pt>
    <dgm:pt modelId="{FD188C3B-3A24-4866-B984-C31D57F83B6B}" type="parTrans" cxnId="{037FE4E1-0FB9-4767-A66E-D911F2573990}">
      <dgm:prSet/>
      <dgm:spPr/>
      <dgm:t>
        <a:bodyPr/>
        <a:lstStyle/>
        <a:p>
          <a:endParaRPr lang="en-US"/>
        </a:p>
      </dgm:t>
    </dgm:pt>
    <dgm:pt modelId="{8A07660B-4ACA-4A98-B13F-5493A1ABE966}" type="sibTrans" cxnId="{037FE4E1-0FB9-4767-A66E-D911F2573990}">
      <dgm:prSet/>
      <dgm:spPr/>
      <dgm:t>
        <a:bodyPr/>
        <a:lstStyle/>
        <a:p>
          <a:endParaRPr lang="en-US"/>
        </a:p>
      </dgm:t>
    </dgm:pt>
    <dgm:pt modelId="{298FA5EC-D539-42F1-AA6D-19AF947EEEE3}">
      <dgm:prSet phldrT="[Text]"/>
      <dgm:spPr/>
      <dgm:t>
        <a:bodyPr/>
        <a:lstStyle/>
        <a:p>
          <a:r>
            <a:rPr lang="en-US" dirty="0" smtClean="0"/>
            <a:t>NIH</a:t>
          </a:r>
          <a:endParaRPr lang="en-US" dirty="0"/>
        </a:p>
      </dgm:t>
    </dgm:pt>
    <dgm:pt modelId="{BCF2BEEB-269D-4337-9551-15650501F33D}" type="parTrans" cxnId="{D984F645-16B7-480E-BAE5-DFF9A3DF8878}">
      <dgm:prSet/>
      <dgm:spPr/>
      <dgm:t>
        <a:bodyPr/>
        <a:lstStyle/>
        <a:p>
          <a:endParaRPr lang="en-US"/>
        </a:p>
      </dgm:t>
    </dgm:pt>
    <dgm:pt modelId="{FB613E9A-D5F4-417E-B2D3-CE6EAC02C27C}" type="sibTrans" cxnId="{D984F645-16B7-480E-BAE5-DFF9A3DF8878}">
      <dgm:prSet/>
      <dgm:spPr/>
      <dgm:t>
        <a:bodyPr/>
        <a:lstStyle/>
        <a:p>
          <a:endParaRPr lang="en-US"/>
        </a:p>
      </dgm:t>
    </dgm:pt>
    <dgm:pt modelId="{6BA658A9-C408-4B60-8167-CDF8E56494CD}">
      <dgm:prSet phldrT="[Text]"/>
      <dgm:spPr/>
      <dgm:t>
        <a:bodyPr/>
        <a:lstStyle/>
        <a:p>
          <a:r>
            <a:rPr lang="en-US" dirty="0" smtClean="0"/>
            <a:t>Institution &amp; Foreign Sites</a:t>
          </a:r>
          <a:endParaRPr lang="en-US" dirty="0"/>
        </a:p>
      </dgm:t>
    </dgm:pt>
    <dgm:pt modelId="{B8BC6CA5-8276-4D7B-842F-78EC99E4BFDC}" type="parTrans" cxnId="{7F3EE2ED-54E9-4CDC-9EF8-CF2D83F12CEE}">
      <dgm:prSet/>
      <dgm:spPr/>
      <dgm:t>
        <a:bodyPr/>
        <a:lstStyle/>
        <a:p>
          <a:endParaRPr lang="en-US"/>
        </a:p>
      </dgm:t>
    </dgm:pt>
    <dgm:pt modelId="{74055E8E-624B-4F13-B41A-CA8592C30D41}" type="sibTrans" cxnId="{7F3EE2ED-54E9-4CDC-9EF8-CF2D83F12CEE}">
      <dgm:prSet/>
      <dgm:spPr/>
      <dgm:t>
        <a:bodyPr/>
        <a:lstStyle/>
        <a:p>
          <a:endParaRPr lang="en-US"/>
        </a:p>
      </dgm:t>
    </dgm:pt>
    <dgm:pt modelId="{6CEAD2B8-8824-4550-9376-4EC5C4F982F6}">
      <dgm:prSet phldrT="[Text]"/>
      <dgm:spPr/>
      <dgm:t>
        <a:bodyPr/>
        <a:lstStyle/>
        <a:p>
          <a:r>
            <a:rPr lang="en-US" dirty="0" smtClean="0"/>
            <a:t>PI</a:t>
          </a:r>
          <a:endParaRPr lang="en-US" dirty="0"/>
        </a:p>
      </dgm:t>
    </dgm:pt>
    <dgm:pt modelId="{FABD9F31-792F-4126-8892-423B3007D817}" type="parTrans" cxnId="{AD81E6E0-D4F7-4973-AAE1-C128CD11BDE3}">
      <dgm:prSet/>
      <dgm:spPr/>
      <dgm:t>
        <a:bodyPr/>
        <a:lstStyle/>
        <a:p>
          <a:endParaRPr lang="en-US"/>
        </a:p>
      </dgm:t>
    </dgm:pt>
    <dgm:pt modelId="{B0F81E68-E075-4025-8AB4-4394684BF6E0}" type="sibTrans" cxnId="{AD81E6E0-D4F7-4973-AAE1-C128CD11BDE3}">
      <dgm:prSet/>
      <dgm:spPr/>
      <dgm:t>
        <a:bodyPr/>
        <a:lstStyle/>
        <a:p>
          <a:endParaRPr lang="en-US"/>
        </a:p>
      </dgm:t>
    </dgm:pt>
    <dgm:pt modelId="{4CCD0164-146F-451F-86CC-1CEC13279F3F}">
      <dgm:prSet phldrT="[Text]" custRadScaleRad="129562"/>
      <dgm:spPr/>
    </dgm:pt>
    <dgm:pt modelId="{D4C9C9ED-D7DA-40E7-A9F8-6DB0DEB1D5FE}" type="parTrans" cxnId="{835E13DD-5A35-48C8-8F19-6404E3DD172B}">
      <dgm:prSet/>
      <dgm:spPr/>
      <dgm:t>
        <a:bodyPr/>
        <a:lstStyle/>
        <a:p>
          <a:endParaRPr lang="en-US"/>
        </a:p>
      </dgm:t>
    </dgm:pt>
    <dgm:pt modelId="{5FBE4ABD-B7C7-4C2D-87BA-53CC4353E7B4}" type="sibTrans" cxnId="{835E13DD-5A35-48C8-8F19-6404E3DD172B}">
      <dgm:prSet/>
      <dgm:spPr/>
      <dgm:t>
        <a:bodyPr/>
        <a:lstStyle/>
        <a:p>
          <a:endParaRPr lang="en-US"/>
        </a:p>
      </dgm:t>
    </dgm:pt>
    <dgm:pt modelId="{866F8D8D-2540-4009-9F93-1F46B26B4491}" type="pres">
      <dgm:prSet presAssocID="{07E637BF-1371-4078-BDCC-8562A3922825}" presName="cycle" presStyleCnt="0">
        <dgm:presLayoutVars>
          <dgm:chMax val="1"/>
          <dgm:dir/>
          <dgm:animLvl val="ctr"/>
          <dgm:resizeHandles val="exact"/>
        </dgm:presLayoutVars>
      </dgm:prSet>
      <dgm:spPr/>
      <dgm:t>
        <a:bodyPr/>
        <a:lstStyle/>
        <a:p>
          <a:endParaRPr lang="en-US"/>
        </a:p>
      </dgm:t>
    </dgm:pt>
    <dgm:pt modelId="{5D60E92A-BF3A-4B58-89D6-86448ED673F1}" type="pres">
      <dgm:prSet presAssocID="{ABC22D2F-CBD9-4ED6-8C98-F6E4BBC14B98}" presName="centerShape" presStyleLbl="node0" presStyleIdx="0" presStyleCnt="1" custScaleX="246360"/>
      <dgm:spPr/>
      <dgm:t>
        <a:bodyPr/>
        <a:lstStyle/>
        <a:p>
          <a:endParaRPr lang="en-US"/>
        </a:p>
      </dgm:t>
    </dgm:pt>
    <dgm:pt modelId="{1A8A20D2-D998-4CED-9BA2-F7D85138F9A0}" type="pres">
      <dgm:prSet presAssocID="{FD188C3B-3A24-4866-B984-C31D57F83B6B}" presName="Name9" presStyleLbl="parChTrans1D2" presStyleIdx="0" presStyleCnt="4"/>
      <dgm:spPr/>
      <dgm:t>
        <a:bodyPr/>
        <a:lstStyle/>
        <a:p>
          <a:endParaRPr lang="en-US"/>
        </a:p>
      </dgm:t>
    </dgm:pt>
    <dgm:pt modelId="{A8EC7C6A-CC58-4554-8579-607A7E84A797}" type="pres">
      <dgm:prSet presAssocID="{FD188C3B-3A24-4866-B984-C31D57F83B6B}" presName="connTx" presStyleLbl="parChTrans1D2" presStyleIdx="0" presStyleCnt="4"/>
      <dgm:spPr/>
      <dgm:t>
        <a:bodyPr/>
        <a:lstStyle/>
        <a:p>
          <a:endParaRPr lang="en-US"/>
        </a:p>
      </dgm:t>
    </dgm:pt>
    <dgm:pt modelId="{92416E39-0970-4466-ABFD-03F9EE943368}" type="pres">
      <dgm:prSet presAssocID="{08B9407F-989D-4E62-A1DE-587BB0CF6223}" presName="node" presStyleLbl="node1" presStyleIdx="0" presStyleCnt="4" custScaleX="274588">
        <dgm:presLayoutVars>
          <dgm:bulletEnabled val="1"/>
        </dgm:presLayoutVars>
      </dgm:prSet>
      <dgm:spPr/>
      <dgm:t>
        <a:bodyPr/>
        <a:lstStyle/>
        <a:p>
          <a:endParaRPr lang="en-US"/>
        </a:p>
      </dgm:t>
    </dgm:pt>
    <dgm:pt modelId="{9D38F76D-E577-42ED-95AC-6D09A33C6026}" type="pres">
      <dgm:prSet presAssocID="{BCF2BEEB-269D-4337-9551-15650501F33D}" presName="Name9" presStyleLbl="parChTrans1D2" presStyleIdx="1" presStyleCnt="4"/>
      <dgm:spPr/>
      <dgm:t>
        <a:bodyPr/>
        <a:lstStyle/>
        <a:p>
          <a:endParaRPr lang="en-US"/>
        </a:p>
      </dgm:t>
    </dgm:pt>
    <dgm:pt modelId="{2D5F22B5-CD7A-447D-9A49-CDEF76EC9AE4}" type="pres">
      <dgm:prSet presAssocID="{BCF2BEEB-269D-4337-9551-15650501F33D}" presName="connTx" presStyleLbl="parChTrans1D2" presStyleIdx="1" presStyleCnt="4"/>
      <dgm:spPr/>
      <dgm:t>
        <a:bodyPr/>
        <a:lstStyle/>
        <a:p>
          <a:endParaRPr lang="en-US"/>
        </a:p>
      </dgm:t>
    </dgm:pt>
    <dgm:pt modelId="{4A041CDE-5BE8-4CA7-BE23-EF1EFC0BA4E5}" type="pres">
      <dgm:prSet presAssocID="{298FA5EC-D539-42F1-AA6D-19AF947EEEE3}" presName="node" presStyleLbl="node1" presStyleIdx="1" presStyleCnt="4" custRadScaleRad="145328">
        <dgm:presLayoutVars>
          <dgm:bulletEnabled val="1"/>
        </dgm:presLayoutVars>
      </dgm:prSet>
      <dgm:spPr/>
      <dgm:t>
        <a:bodyPr/>
        <a:lstStyle/>
        <a:p>
          <a:endParaRPr lang="en-US"/>
        </a:p>
      </dgm:t>
    </dgm:pt>
    <dgm:pt modelId="{67DC1E80-7BF5-4022-82BB-858B06E2F5CE}" type="pres">
      <dgm:prSet presAssocID="{B8BC6CA5-8276-4D7B-842F-78EC99E4BFDC}" presName="Name9" presStyleLbl="parChTrans1D2" presStyleIdx="2" presStyleCnt="4"/>
      <dgm:spPr/>
      <dgm:t>
        <a:bodyPr/>
        <a:lstStyle/>
        <a:p>
          <a:endParaRPr lang="en-US"/>
        </a:p>
      </dgm:t>
    </dgm:pt>
    <dgm:pt modelId="{10C315A1-53E9-43A5-A7F4-989325E2EBAB}" type="pres">
      <dgm:prSet presAssocID="{B8BC6CA5-8276-4D7B-842F-78EC99E4BFDC}" presName="connTx" presStyleLbl="parChTrans1D2" presStyleIdx="2" presStyleCnt="4"/>
      <dgm:spPr/>
      <dgm:t>
        <a:bodyPr/>
        <a:lstStyle/>
        <a:p>
          <a:endParaRPr lang="en-US"/>
        </a:p>
      </dgm:t>
    </dgm:pt>
    <dgm:pt modelId="{D68DEFCC-33D9-4339-8BD2-70ED2FDB2FD1}" type="pres">
      <dgm:prSet presAssocID="{6BA658A9-C408-4B60-8167-CDF8E56494CD}" presName="node" presStyleLbl="node1" presStyleIdx="2" presStyleCnt="4" custScaleX="248926">
        <dgm:presLayoutVars>
          <dgm:bulletEnabled val="1"/>
        </dgm:presLayoutVars>
      </dgm:prSet>
      <dgm:spPr/>
      <dgm:t>
        <a:bodyPr/>
        <a:lstStyle/>
        <a:p>
          <a:endParaRPr lang="en-US"/>
        </a:p>
      </dgm:t>
    </dgm:pt>
    <dgm:pt modelId="{4D7DBE52-0BEF-409C-AA6E-0A13FF2F33D7}" type="pres">
      <dgm:prSet presAssocID="{FABD9F31-792F-4126-8892-423B3007D817}" presName="Name9" presStyleLbl="parChTrans1D2" presStyleIdx="3" presStyleCnt="4"/>
      <dgm:spPr/>
      <dgm:t>
        <a:bodyPr/>
        <a:lstStyle/>
        <a:p>
          <a:endParaRPr lang="en-US"/>
        </a:p>
      </dgm:t>
    </dgm:pt>
    <dgm:pt modelId="{FF93BA64-D29F-41E8-B321-3BF460D3835D}" type="pres">
      <dgm:prSet presAssocID="{FABD9F31-792F-4126-8892-423B3007D817}" presName="connTx" presStyleLbl="parChTrans1D2" presStyleIdx="3" presStyleCnt="4"/>
      <dgm:spPr/>
      <dgm:t>
        <a:bodyPr/>
        <a:lstStyle/>
        <a:p>
          <a:endParaRPr lang="en-US"/>
        </a:p>
      </dgm:t>
    </dgm:pt>
    <dgm:pt modelId="{D0C9A51B-14E0-4DB9-AE57-FB38F379F55A}" type="pres">
      <dgm:prSet presAssocID="{6CEAD2B8-8824-4550-9376-4EC5C4F982F6}" presName="node" presStyleLbl="node1" presStyleIdx="3" presStyleCnt="4" custRadScaleRad="151270" custRadScaleInc="-2488">
        <dgm:presLayoutVars>
          <dgm:bulletEnabled val="1"/>
        </dgm:presLayoutVars>
      </dgm:prSet>
      <dgm:spPr/>
      <dgm:t>
        <a:bodyPr/>
        <a:lstStyle/>
        <a:p>
          <a:endParaRPr lang="en-US"/>
        </a:p>
      </dgm:t>
    </dgm:pt>
  </dgm:ptLst>
  <dgm:cxnLst>
    <dgm:cxn modelId="{5C25B254-F912-4EDA-9FBE-64749514E650}" type="presOf" srcId="{BCF2BEEB-269D-4337-9551-15650501F33D}" destId="{9D38F76D-E577-42ED-95AC-6D09A33C6026}" srcOrd="0" destOrd="0" presId="urn:microsoft.com/office/officeart/2005/8/layout/radial1"/>
    <dgm:cxn modelId="{D984F645-16B7-480E-BAE5-DFF9A3DF8878}" srcId="{ABC22D2F-CBD9-4ED6-8C98-F6E4BBC14B98}" destId="{298FA5EC-D539-42F1-AA6D-19AF947EEEE3}" srcOrd="1" destOrd="0" parTransId="{BCF2BEEB-269D-4337-9551-15650501F33D}" sibTransId="{FB613E9A-D5F4-417E-B2D3-CE6EAC02C27C}"/>
    <dgm:cxn modelId="{40049340-F11F-4FD4-99EF-830E54567703}" type="presOf" srcId="{BCF2BEEB-269D-4337-9551-15650501F33D}" destId="{2D5F22B5-CD7A-447D-9A49-CDEF76EC9AE4}" srcOrd="1" destOrd="0" presId="urn:microsoft.com/office/officeart/2005/8/layout/radial1"/>
    <dgm:cxn modelId="{7F3EE2ED-54E9-4CDC-9EF8-CF2D83F12CEE}" srcId="{ABC22D2F-CBD9-4ED6-8C98-F6E4BBC14B98}" destId="{6BA658A9-C408-4B60-8167-CDF8E56494CD}" srcOrd="2" destOrd="0" parTransId="{B8BC6CA5-8276-4D7B-842F-78EC99E4BFDC}" sibTransId="{74055E8E-624B-4F13-B41A-CA8592C30D41}"/>
    <dgm:cxn modelId="{2C58132C-DFA8-4E16-9EE5-2DFCD0F97BA5}" type="presOf" srcId="{ABC22D2F-CBD9-4ED6-8C98-F6E4BBC14B98}" destId="{5D60E92A-BF3A-4B58-89D6-86448ED673F1}" srcOrd="0" destOrd="0" presId="urn:microsoft.com/office/officeart/2005/8/layout/radial1"/>
    <dgm:cxn modelId="{CD92DD2D-B4EC-449C-9DD7-E7A66201612B}" type="presOf" srcId="{B8BC6CA5-8276-4D7B-842F-78EC99E4BFDC}" destId="{67DC1E80-7BF5-4022-82BB-858B06E2F5CE}" srcOrd="0" destOrd="0" presId="urn:microsoft.com/office/officeart/2005/8/layout/radial1"/>
    <dgm:cxn modelId="{0EBD6353-BAFA-40FE-A750-12F34AF3C9DC}" type="presOf" srcId="{298FA5EC-D539-42F1-AA6D-19AF947EEEE3}" destId="{4A041CDE-5BE8-4CA7-BE23-EF1EFC0BA4E5}" srcOrd="0" destOrd="0" presId="urn:microsoft.com/office/officeart/2005/8/layout/radial1"/>
    <dgm:cxn modelId="{4A0B9601-04EE-4F54-BB37-FEF8AA836ADA}" srcId="{07E637BF-1371-4078-BDCC-8562A3922825}" destId="{ABC22D2F-CBD9-4ED6-8C98-F6E4BBC14B98}" srcOrd="0" destOrd="0" parTransId="{CF2EEA2E-3068-4512-ADCE-45AAA8083C4B}" sibTransId="{95A85374-F3E3-40CD-B536-30287367AD60}"/>
    <dgm:cxn modelId="{AD81E6E0-D4F7-4973-AAE1-C128CD11BDE3}" srcId="{ABC22D2F-CBD9-4ED6-8C98-F6E4BBC14B98}" destId="{6CEAD2B8-8824-4550-9376-4EC5C4F982F6}" srcOrd="3" destOrd="0" parTransId="{FABD9F31-792F-4126-8892-423B3007D817}" sibTransId="{B0F81E68-E075-4025-8AB4-4394684BF6E0}"/>
    <dgm:cxn modelId="{6472FF63-AD5F-4E03-AC85-A9E6851270D6}" type="presOf" srcId="{6CEAD2B8-8824-4550-9376-4EC5C4F982F6}" destId="{D0C9A51B-14E0-4DB9-AE57-FB38F379F55A}" srcOrd="0" destOrd="0" presId="urn:microsoft.com/office/officeart/2005/8/layout/radial1"/>
    <dgm:cxn modelId="{CF64E0DA-EF66-4E1D-82C3-7D5AE4A7BB64}" type="presOf" srcId="{B8BC6CA5-8276-4D7B-842F-78EC99E4BFDC}" destId="{10C315A1-53E9-43A5-A7F4-989325E2EBAB}" srcOrd="1" destOrd="0" presId="urn:microsoft.com/office/officeart/2005/8/layout/radial1"/>
    <dgm:cxn modelId="{8353AA5C-5771-4D3E-BB20-ADA9BE7004F1}" type="presOf" srcId="{FABD9F31-792F-4126-8892-423B3007D817}" destId="{FF93BA64-D29F-41E8-B321-3BF460D3835D}" srcOrd="1" destOrd="0" presId="urn:microsoft.com/office/officeart/2005/8/layout/radial1"/>
    <dgm:cxn modelId="{6EA87E0D-FDE8-4032-8928-6F79F3D0A59C}" type="presOf" srcId="{FABD9F31-792F-4126-8892-423B3007D817}" destId="{4D7DBE52-0BEF-409C-AA6E-0A13FF2F33D7}" srcOrd="0" destOrd="0" presId="urn:microsoft.com/office/officeart/2005/8/layout/radial1"/>
    <dgm:cxn modelId="{835E13DD-5A35-48C8-8F19-6404E3DD172B}" srcId="{07E637BF-1371-4078-BDCC-8562A3922825}" destId="{4CCD0164-146F-451F-86CC-1CEC13279F3F}" srcOrd="1" destOrd="0" parTransId="{D4C9C9ED-D7DA-40E7-A9F8-6DB0DEB1D5FE}" sibTransId="{5FBE4ABD-B7C7-4C2D-87BA-53CC4353E7B4}"/>
    <dgm:cxn modelId="{7E1BD84E-C8E4-40AB-A0BF-AF722F5542C7}" type="presOf" srcId="{07E637BF-1371-4078-BDCC-8562A3922825}" destId="{866F8D8D-2540-4009-9F93-1F46B26B4491}" srcOrd="0" destOrd="0" presId="urn:microsoft.com/office/officeart/2005/8/layout/radial1"/>
    <dgm:cxn modelId="{E4DECC86-68D1-4BE6-8CCA-CC5A1A7EB429}" type="presOf" srcId="{6BA658A9-C408-4B60-8167-CDF8E56494CD}" destId="{D68DEFCC-33D9-4339-8BD2-70ED2FDB2FD1}" srcOrd="0" destOrd="0" presId="urn:microsoft.com/office/officeart/2005/8/layout/radial1"/>
    <dgm:cxn modelId="{037FE4E1-0FB9-4767-A66E-D911F2573990}" srcId="{ABC22D2F-CBD9-4ED6-8C98-F6E4BBC14B98}" destId="{08B9407F-989D-4E62-A1DE-587BB0CF6223}" srcOrd="0" destOrd="0" parTransId="{FD188C3B-3A24-4866-B984-C31D57F83B6B}" sibTransId="{8A07660B-4ACA-4A98-B13F-5493A1ABE966}"/>
    <dgm:cxn modelId="{A5554CE0-D5B4-44A8-8D8A-56611E4E132F}" type="presOf" srcId="{FD188C3B-3A24-4866-B984-C31D57F83B6B}" destId="{A8EC7C6A-CC58-4554-8579-607A7E84A797}" srcOrd="1" destOrd="0" presId="urn:microsoft.com/office/officeart/2005/8/layout/radial1"/>
    <dgm:cxn modelId="{0AC7E01E-EC21-4438-A704-75462FA3D81A}" type="presOf" srcId="{08B9407F-989D-4E62-A1DE-587BB0CF6223}" destId="{92416E39-0970-4466-ABFD-03F9EE943368}" srcOrd="0" destOrd="0" presId="urn:microsoft.com/office/officeart/2005/8/layout/radial1"/>
    <dgm:cxn modelId="{C52C497E-9217-4EAA-ABCE-DD49E4016041}" type="presOf" srcId="{FD188C3B-3A24-4866-B984-C31D57F83B6B}" destId="{1A8A20D2-D998-4CED-9BA2-F7D85138F9A0}" srcOrd="0" destOrd="0" presId="urn:microsoft.com/office/officeart/2005/8/layout/radial1"/>
    <dgm:cxn modelId="{E000C8C7-78DD-4CA6-851F-BD339A52B0A4}" type="presParOf" srcId="{866F8D8D-2540-4009-9F93-1F46B26B4491}" destId="{5D60E92A-BF3A-4B58-89D6-86448ED673F1}" srcOrd="0" destOrd="0" presId="urn:microsoft.com/office/officeart/2005/8/layout/radial1"/>
    <dgm:cxn modelId="{D23F44DB-16A4-4CD8-BE38-9DB954E18B40}" type="presParOf" srcId="{866F8D8D-2540-4009-9F93-1F46B26B4491}" destId="{1A8A20D2-D998-4CED-9BA2-F7D85138F9A0}" srcOrd="1" destOrd="0" presId="urn:microsoft.com/office/officeart/2005/8/layout/radial1"/>
    <dgm:cxn modelId="{C8CAB6BC-668E-4245-88C1-333C3FE52B13}" type="presParOf" srcId="{1A8A20D2-D998-4CED-9BA2-F7D85138F9A0}" destId="{A8EC7C6A-CC58-4554-8579-607A7E84A797}" srcOrd="0" destOrd="0" presId="urn:microsoft.com/office/officeart/2005/8/layout/radial1"/>
    <dgm:cxn modelId="{42470CA8-F635-45BD-B1EF-9601CDA49626}" type="presParOf" srcId="{866F8D8D-2540-4009-9F93-1F46B26B4491}" destId="{92416E39-0970-4466-ABFD-03F9EE943368}" srcOrd="2" destOrd="0" presId="urn:microsoft.com/office/officeart/2005/8/layout/radial1"/>
    <dgm:cxn modelId="{E399DF0C-7BB7-42F6-8D95-13E2497CF8EA}" type="presParOf" srcId="{866F8D8D-2540-4009-9F93-1F46B26B4491}" destId="{9D38F76D-E577-42ED-95AC-6D09A33C6026}" srcOrd="3" destOrd="0" presId="urn:microsoft.com/office/officeart/2005/8/layout/radial1"/>
    <dgm:cxn modelId="{3691C8ED-7714-465D-B4BF-35C4314A5C29}" type="presParOf" srcId="{9D38F76D-E577-42ED-95AC-6D09A33C6026}" destId="{2D5F22B5-CD7A-447D-9A49-CDEF76EC9AE4}" srcOrd="0" destOrd="0" presId="urn:microsoft.com/office/officeart/2005/8/layout/radial1"/>
    <dgm:cxn modelId="{E82F9C73-6FCC-4635-B6A6-374C70475402}" type="presParOf" srcId="{866F8D8D-2540-4009-9F93-1F46B26B4491}" destId="{4A041CDE-5BE8-4CA7-BE23-EF1EFC0BA4E5}" srcOrd="4" destOrd="0" presId="urn:microsoft.com/office/officeart/2005/8/layout/radial1"/>
    <dgm:cxn modelId="{4FEE7577-0163-4966-95F4-DAA3FF209775}" type="presParOf" srcId="{866F8D8D-2540-4009-9F93-1F46B26B4491}" destId="{67DC1E80-7BF5-4022-82BB-858B06E2F5CE}" srcOrd="5" destOrd="0" presId="urn:microsoft.com/office/officeart/2005/8/layout/radial1"/>
    <dgm:cxn modelId="{5C351EAA-6100-4B5B-9B57-4C5827364018}" type="presParOf" srcId="{67DC1E80-7BF5-4022-82BB-858B06E2F5CE}" destId="{10C315A1-53E9-43A5-A7F4-989325E2EBAB}" srcOrd="0" destOrd="0" presId="urn:microsoft.com/office/officeart/2005/8/layout/radial1"/>
    <dgm:cxn modelId="{DCA3C71E-E092-42DC-B24F-35830D2E18CF}" type="presParOf" srcId="{866F8D8D-2540-4009-9F93-1F46B26B4491}" destId="{D68DEFCC-33D9-4339-8BD2-70ED2FDB2FD1}" srcOrd="6" destOrd="0" presId="urn:microsoft.com/office/officeart/2005/8/layout/radial1"/>
    <dgm:cxn modelId="{A8EC1F71-7E1A-4168-896B-A59DB58B574F}" type="presParOf" srcId="{866F8D8D-2540-4009-9F93-1F46B26B4491}" destId="{4D7DBE52-0BEF-409C-AA6E-0A13FF2F33D7}" srcOrd="7" destOrd="0" presId="urn:microsoft.com/office/officeart/2005/8/layout/radial1"/>
    <dgm:cxn modelId="{F3655F5F-EB35-41B1-8AA0-79CCB7DA1376}" type="presParOf" srcId="{4D7DBE52-0BEF-409C-AA6E-0A13FF2F33D7}" destId="{FF93BA64-D29F-41E8-B321-3BF460D3835D}" srcOrd="0" destOrd="0" presId="urn:microsoft.com/office/officeart/2005/8/layout/radial1"/>
    <dgm:cxn modelId="{A6B3DA50-C9BC-47B0-8161-3493CFD50E73}" type="presParOf" srcId="{866F8D8D-2540-4009-9F93-1F46B26B4491}" destId="{D0C9A51B-14E0-4DB9-AE57-FB38F379F55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E92A-BF3A-4B58-89D6-86448ED673F1}">
      <dsp:nvSpPr>
        <dsp:cNvPr id="0" name=""/>
        <dsp:cNvSpPr/>
      </dsp:nvSpPr>
      <dsp:spPr>
        <a:xfrm>
          <a:off x="2721427" y="1475147"/>
          <a:ext cx="2786745" cy="1131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Administrator</a:t>
          </a:r>
          <a:endParaRPr lang="en-US" sz="2600" kern="1200" dirty="0"/>
        </a:p>
      </dsp:txBody>
      <dsp:txXfrm>
        <a:off x="3129536" y="1640803"/>
        <a:ext cx="1970527" cy="799856"/>
      </dsp:txXfrm>
    </dsp:sp>
    <dsp:sp modelId="{1A8A20D2-D998-4CED-9BA2-F7D85138F9A0}">
      <dsp:nvSpPr>
        <dsp:cNvPr id="0" name=""/>
        <dsp:cNvSpPr/>
      </dsp:nvSpPr>
      <dsp:spPr>
        <a:xfrm rot="16200000">
          <a:off x="3943914" y="1291891"/>
          <a:ext cx="341771" cy="24741"/>
        </a:xfrm>
        <a:custGeom>
          <a:avLst/>
          <a:gdLst/>
          <a:ahLst/>
          <a:cxnLst/>
          <a:rect l="0" t="0" r="0" b="0"/>
          <a:pathLst>
            <a:path>
              <a:moveTo>
                <a:pt x="0" y="12370"/>
              </a:moveTo>
              <a:lnTo>
                <a:pt x="341771" y="12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6255" y="1295717"/>
        <a:ext cx="17088" cy="17088"/>
      </dsp:txXfrm>
    </dsp:sp>
    <dsp:sp modelId="{92416E39-0970-4466-ABFD-03F9EE943368}">
      <dsp:nvSpPr>
        <dsp:cNvPr id="0" name=""/>
        <dsp:cNvSpPr/>
      </dsp:nvSpPr>
      <dsp:spPr>
        <a:xfrm>
          <a:off x="2561773" y="2208"/>
          <a:ext cx="3106052" cy="1131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Trainees &amp; Potential Trainees</a:t>
          </a:r>
          <a:endParaRPr lang="en-US" sz="2100" kern="1200" dirty="0"/>
        </a:p>
      </dsp:txBody>
      <dsp:txXfrm>
        <a:off x="3016644" y="167864"/>
        <a:ext cx="2196310" cy="799856"/>
      </dsp:txXfrm>
    </dsp:sp>
    <dsp:sp modelId="{9D38F76D-E577-42ED-95AC-6D09A33C6026}">
      <dsp:nvSpPr>
        <dsp:cNvPr id="0" name=""/>
        <dsp:cNvSpPr/>
      </dsp:nvSpPr>
      <dsp:spPr>
        <a:xfrm>
          <a:off x="5508172" y="2028360"/>
          <a:ext cx="181636" cy="24741"/>
        </a:xfrm>
        <a:custGeom>
          <a:avLst/>
          <a:gdLst/>
          <a:ahLst/>
          <a:cxnLst/>
          <a:rect l="0" t="0" r="0" b="0"/>
          <a:pathLst>
            <a:path>
              <a:moveTo>
                <a:pt x="0" y="12370"/>
              </a:moveTo>
              <a:lnTo>
                <a:pt x="181636" y="12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94450" y="2036190"/>
        <a:ext cx="9081" cy="9081"/>
      </dsp:txXfrm>
    </dsp:sp>
    <dsp:sp modelId="{4A041CDE-5BE8-4CA7-BE23-EF1EFC0BA4E5}">
      <dsp:nvSpPr>
        <dsp:cNvPr id="0" name=""/>
        <dsp:cNvSpPr/>
      </dsp:nvSpPr>
      <dsp:spPr>
        <a:xfrm>
          <a:off x="5689809" y="1475147"/>
          <a:ext cx="1131168" cy="1131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NIH</a:t>
          </a:r>
          <a:endParaRPr lang="en-US" sz="2100" kern="1200" dirty="0"/>
        </a:p>
      </dsp:txBody>
      <dsp:txXfrm>
        <a:off x="5855465" y="1640803"/>
        <a:ext cx="799856" cy="799856"/>
      </dsp:txXfrm>
    </dsp:sp>
    <dsp:sp modelId="{67DC1E80-7BF5-4022-82BB-858B06E2F5CE}">
      <dsp:nvSpPr>
        <dsp:cNvPr id="0" name=""/>
        <dsp:cNvSpPr/>
      </dsp:nvSpPr>
      <dsp:spPr>
        <a:xfrm rot="5400000">
          <a:off x="3943914" y="2764830"/>
          <a:ext cx="341771" cy="24741"/>
        </a:xfrm>
        <a:custGeom>
          <a:avLst/>
          <a:gdLst/>
          <a:ahLst/>
          <a:cxnLst/>
          <a:rect l="0" t="0" r="0" b="0"/>
          <a:pathLst>
            <a:path>
              <a:moveTo>
                <a:pt x="0" y="12370"/>
              </a:moveTo>
              <a:lnTo>
                <a:pt x="341771" y="12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6255" y="2768656"/>
        <a:ext cx="17088" cy="17088"/>
      </dsp:txXfrm>
    </dsp:sp>
    <dsp:sp modelId="{D68DEFCC-33D9-4339-8BD2-70ED2FDB2FD1}">
      <dsp:nvSpPr>
        <dsp:cNvPr id="0" name=""/>
        <dsp:cNvSpPr/>
      </dsp:nvSpPr>
      <dsp:spPr>
        <a:xfrm>
          <a:off x="2706914" y="2948086"/>
          <a:ext cx="2815771" cy="1131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Institution &amp; Foreign Sites</a:t>
          </a:r>
          <a:endParaRPr lang="en-US" sz="2100" kern="1200" dirty="0"/>
        </a:p>
      </dsp:txBody>
      <dsp:txXfrm>
        <a:off x="3119274" y="3113742"/>
        <a:ext cx="1991051" cy="799856"/>
      </dsp:txXfrm>
    </dsp:sp>
    <dsp:sp modelId="{4D7DBE52-0BEF-409C-AA6E-0A13FF2F33D7}">
      <dsp:nvSpPr>
        <dsp:cNvPr id="0" name=""/>
        <dsp:cNvSpPr/>
      </dsp:nvSpPr>
      <dsp:spPr>
        <a:xfrm rot="10732824">
          <a:off x="2452560" y="2058203"/>
          <a:ext cx="270504" cy="24741"/>
        </a:xfrm>
        <a:custGeom>
          <a:avLst/>
          <a:gdLst/>
          <a:ahLst/>
          <a:cxnLst/>
          <a:rect l="0" t="0" r="0" b="0"/>
          <a:pathLst>
            <a:path>
              <a:moveTo>
                <a:pt x="0" y="12370"/>
              </a:moveTo>
              <a:lnTo>
                <a:pt x="270504" y="12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81050" y="2063811"/>
        <a:ext cx="13525" cy="13525"/>
      </dsp:txXfrm>
    </dsp:sp>
    <dsp:sp modelId="{D0C9A51B-14E0-4DB9-AE57-FB38F379F55A}">
      <dsp:nvSpPr>
        <dsp:cNvPr id="0" name=""/>
        <dsp:cNvSpPr/>
      </dsp:nvSpPr>
      <dsp:spPr>
        <a:xfrm>
          <a:off x="1321526" y="1518683"/>
          <a:ext cx="1131168" cy="1131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PI</a:t>
          </a:r>
          <a:endParaRPr lang="en-US" sz="2100" kern="1200" dirty="0"/>
        </a:p>
      </dsp:txBody>
      <dsp:txXfrm>
        <a:off x="1487182" y="1684339"/>
        <a:ext cx="799856" cy="79985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414F5142-70F9-400F-B90B-D1F21F988493}" type="datetimeFigureOut">
              <a:rPr lang="en-US" smtClean="0"/>
              <a:t>11/1/12</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7F2F9798-1367-4EF1-8761-30FD44C0D951}" type="slidenum">
              <a:rPr lang="en-US" smtClean="0"/>
              <a:t>‹#›</a:t>
            </a:fld>
            <a:endParaRPr lang="en-US"/>
          </a:p>
        </p:txBody>
      </p:sp>
    </p:spTree>
    <p:extLst>
      <p:ext uri="{BB962C8B-B14F-4D97-AF65-F5344CB8AC3E}">
        <p14:creationId xmlns:p14="http://schemas.microsoft.com/office/powerpoint/2010/main" val="17933011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descr="fall_unc_ch_scenes_10_00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19"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hasCustomPrompt="1"/>
          </p:nvPr>
        </p:nvSpPr>
        <p:spPr>
          <a:xfrm>
            <a:off x="4872250" y="846138"/>
            <a:ext cx="4094329" cy="2101778"/>
          </a:xfrm>
          <a:prstGeom prst="rect">
            <a:avLst/>
          </a:prstGeom>
        </p:spPr>
        <p:txBody>
          <a:bodyPr/>
          <a:lstStyle>
            <a:lvl1pPr>
              <a:defRPr sz="3200" baseline="0">
                <a:solidFill>
                  <a:schemeClr val="bg1"/>
                </a:solidFill>
              </a:defRPr>
            </a:lvl1pPr>
          </a:lstStyle>
          <a:p>
            <a:r>
              <a:rPr lang="en-US" dirty="0" smtClean="0"/>
              <a:t/>
            </a:r>
            <a:br>
              <a:rPr lang="en-US" dirty="0" smtClean="0"/>
            </a:br>
            <a:endParaRPr lang="en-US" dirty="0"/>
          </a:p>
        </p:txBody>
      </p:sp>
    </p:spTree>
    <p:extLst>
      <p:ext uri="{BB962C8B-B14F-4D97-AF65-F5344CB8AC3E}">
        <p14:creationId xmlns:p14="http://schemas.microsoft.com/office/powerpoint/2010/main" val="84110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082066"/>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8223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892800"/>
            <a:ext cx="9144000" cy="965200"/>
          </a:xfrm>
          <a:prstGeom prst="rect">
            <a:avLst/>
          </a:prstGeom>
          <a:gradFill rotWithShape="1">
            <a:gsLst>
              <a:gs pos="0">
                <a:srgbClr val="6BABD8"/>
              </a:gs>
              <a:gs pos="100000">
                <a:srgbClr val="639EC8"/>
              </a:gs>
            </a:gsLst>
            <a:lin ang="5400000"/>
          </a:gradFill>
          <a:ln>
            <a:noFill/>
          </a:ln>
          <a:effectLst>
            <a:outerShdw blurRad="136525" dist="88900" dir="11820011" sx="61000" sy="61000" algn="tl" rotWithShape="0">
              <a:srgbClr val="BFBFBF">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pic>
        <p:nvPicPr>
          <p:cNvPr id="1027" name="Picture 3" descr="small_white_tra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6065838"/>
            <a:ext cx="2260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hyperlink" Target="http://j1visa.state.gov/" TargetMode="External"/><Relationship Id="rId4" Type="http://schemas.openxmlformats.org/officeDocument/2006/relationships/hyperlink" Target="http://www.ice.gov/sevis/" TargetMode="External"/><Relationship Id="rId1" Type="http://schemas.openxmlformats.org/officeDocument/2006/relationships/slideLayout" Target="../slideLayouts/slideLayout2.xml"/><Relationship Id="rId2" Type="http://schemas.openxmlformats.org/officeDocument/2006/relationships/hyperlink" Target="http://aoprals.state.gov/content.asp?content_id=184&amp;menu_id=7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ic.nih.gov/" TargetMode="External"/><Relationship Id="rId3" Type="http://schemas.openxmlformats.org/officeDocument/2006/relationships/hyperlink" Target="http://www.fic.nih.gov/About/Staff/Pages/default.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3"/>
          <p:cNvSpPr>
            <a:spLocks noChangeArrowheads="1"/>
          </p:cNvSpPr>
          <p:nvPr/>
        </p:nvSpPr>
        <p:spPr bwMode="auto">
          <a:xfrm>
            <a:off x="4946650" y="2268084"/>
            <a:ext cx="27625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chemeClr val="bg1"/>
                </a:solidFill>
              </a:rPr>
              <a:t>Kirsten Leysieffer</a:t>
            </a:r>
          </a:p>
          <a:p>
            <a:r>
              <a:rPr lang="en-US" sz="1800" dirty="0" smtClean="0">
                <a:solidFill>
                  <a:schemeClr val="bg1"/>
                </a:solidFill>
              </a:rPr>
              <a:t>Thursday, October 25, 2012</a:t>
            </a:r>
            <a:endParaRPr lang="en-US" sz="1800" dirty="0">
              <a:solidFill>
                <a:schemeClr val="bg1"/>
              </a:solidFill>
            </a:endParaRPr>
          </a:p>
        </p:txBody>
      </p:sp>
      <p:sp>
        <p:nvSpPr>
          <p:cNvPr id="3074" name="Rectangle 4"/>
          <p:cNvSpPr>
            <a:spLocks noChangeArrowheads="1"/>
          </p:cNvSpPr>
          <p:nvPr/>
        </p:nvSpPr>
        <p:spPr bwMode="auto">
          <a:xfrm>
            <a:off x="2624138" y="5043488"/>
            <a:ext cx="48799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t>Title</a:t>
            </a:r>
          </a:p>
        </p:txBody>
      </p:sp>
      <p:sp>
        <p:nvSpPr>
          <p:cNvPr id="3075" name="Title 1"/>
          <p:cNvSpPr txBox="1">
            <a:spLocks/>
          </p:cNvSpPr>
          <p:nvPr/>
        </p:nvSpPr>
        <p:spPr bwMode="auto">
          <a:xfrm>
            <a:off x="4946650" y="1378857"/>
            <a:ext cx="3762375" cy="99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ヒラギノ角ゴ Pro W3" charset="-128"/>
              </a:defRPr>
            </a:lvl1pPr>
            <a:lvl2pPr marL="742950" indent="-285750" eaLnBrk="0" hangingPunct="0">
              <a:defRPr sz="2400">
                <a:solidFill>
                  <a:schemeClr val="tx1"/>
                </a:solidFill>
                <a:latin typeface="Calibri" pitchFamily="34" charset="0"/>
                <a:ea typeface="ヒラギノ角ゴ Pro W3" charset="-128"/>
              </a:defRPr>
            </a:lvl2pPr>
            <a:lvl3pPr marL="1143000" indent="-228600" eaLnBrk="0" hangingPunct="0">
              <a:defRPr sz="2400">
                <a:solidFill>
                  <a:schemeClr val="tx1"/>
                </a:solidFill>
                <a:latin typeface="Calibri" pitchFamily="34" charset="0"/>
                <a:ea typeface="ヒラギノ角ゴ Pro W3" charset="-128"/>
              </a:defRPr>
            </a:lvl3pPr>
            <a:lvl4pPr marL="1600200" indent="-228600" eaLnBrk="0" hangingPunct="0">
              <a:defRPr sz="2400">
                <a:solidFill>
                  <a:schemeClr val="tx1"/>
                </a:solidFill>
                <a:latin typeface="Calibri" pitchFamily="34" charset="0"/>
                <a:ea typeface="ヒラギノ角ゴ Pro W3" charset="-128"/>
              </a:defRPr>
            </a:lvl4pPr>
            <a:lvl5pPr marL="2057400" indent="-228600" eaLnBrk="0" hangingPunct="0">
              <a:defRPr sz="2400">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9pPr>
          </a:lstStyle>
          <a:p>
            <a:pPr eaLnBrk="1" hangingPunct="1"/>
            <a:r>
              <a:rPr lang="en-US" sz="2800" dirty="0" smtClean="0">
                <a:solidFill>
                  <a:schemeClr val="bg1"/>
                </a:solidFill>
              </a:rPr>
              <a:t>Fogarty for the New Administrator</a:t>
            </a:r>
            <a:endParaRPr lang="en-US" sz="2800" dirty="0">
              <a:solidFill>
                <a:schemeClr val="bg1"/>
              </a:solidFill>
            </a:endParaRPr>
          </a:p>
        </p:txBody>
      </p:sp>
      <p:pic>
        <p:nvPicPr>
          <p:cNvPr id="3076" name="Picture 1" descr="small_white_tra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844550"/>
            <a:ext cx="18573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we feel like the hub…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4254432"/>
              </p:ext>
            </p:extLst>
          </p:nvPr>
        </p:nvGraphicFramePr>
        <p:xfrm>
          <a:off x="457200" y="1600200"/>
          <a:ext cx="8229600" cy="408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Up Arrow 6"/>
          <p:cNvSpPr/>
          <p:nvPr/>
        </p:nvSpPr>
        <p:spPr>
          <a:xfrm rot="5400000">
            <a:off x="2206169" y="4252684"/>
            <a:ext cx="740229" cy="943433"/>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Up Arrow 7"/>
          <p:cNvSpPr/>
          <p:nvPr/>
        </p:nvSpPr>
        <p:spPr>
          <a:xfrm>
            <a:off x="6117773" y="4448633"/>
            <a:ext cx="740229" cy="653142"/>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Up Arrow 8"/>
          <p:cNvSpPr/>
          <p:nvPr/>
        </p:nvSpPr>
        <p:spPr>
          <a:xfrm rot="10800000">
            <a:off x="2104568" y="2004044"/>
            <a:ext cx="740229" cy="920783"/>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potential Trainees</a:t>
            </a:r>
            <a:endParaRPr lang="en-US" dirty="0"/>
          </a:p>
        </p:txBody>
      </p:sp>
      <p:sp>
        <p:nvSpPr>
          <p:cNvPr id="3" name="Content Placeholder 2"/>
          <p:cNvSpPr>
            <a:spLocks noGrp="1"/>
          </p:cNvSpPr>
          <p:nvPr>
            <p:ph idx="1"/>
          </p:nvPr>
        </p:nvSpPr>
        <p:spPr/>
        <p:txBody>
          <a:bodyPr/>
          <a:lstStyle/>
          <a:p>
            <a:r>
              <a:rPr lang="en-US" dirty="0" smtClean="0"/>
              <a:t>Fielding questions – eligibility, application process</a:t>
            </a:r>
          </a:p>
          <a:p>
            <a:r>
              <a:rPr lang="en-US" dirty="0"/>
              <a:t>Type of training – short/medium/long term</a:t>
            </a:r>
          </a:p>
          <a:p>
            <a:r>
              <a:rPr lang="en-US" dirty="0" smtClean="0"/>
              <a:t>Trainee selection – applicant evaluation, mentor identified (here, in home country)</a:t>
            </a:r>
          </a:p>
          <a:p>
            <a:r>
              <a:rPr lang="en-US" dirty="0" smtClean="0"/>
              <a:t>Long </a:t>
            </a:r>
            <a:r>
              <a:rPr lang="en-US" dirty="0"/>
              <a:t>terms plans for </a:t>
            </a:r>
            <a:r>
              <a:rPr lang="en-US" dirty="0" smtClean="0"/>
              <a:t>applicant – helps to generate the re-entry plan before they arrive</a:t>
            </a:r>
          </a:p>
          <a:p>
            <a:endParaRPr lang="en-US" dirty="0"/>
          </a:p>
        </p:txBody>
      </p:sp>
    </p:spTree>
    <p:extLst>
      <p:ext uri="{BB962C8B-B14F-4D97-AF65-F5344CB8AC3E}">
        <p14:creationId xmlns:p14="http://schemas.microsoft.com/office/powerpoint/2010/main" val="182877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Trainee Arrival</a:t>
            </a:r>
            <a:endParaRPr lang="en-US" dirty="0"/>
          </a:p>
        </p:txBody>
      </p:sp>
      <p:sp>
        <p:nvSpPr>
          <p:cNvPr id="3" name="Content Placeholder 2"/>
          <p:cNvSpPr>
            <a:spLocks noGrp="1"/>
          </p:cNvSpPr>
          <p:nvPr>
            <p:ph idx="1"/>
          </p:nvPr>
        </p:nvSpPr>
        <p:spPr>
          <a:xfrm>
            <a:off x="457200" y="1019630"/>
            <a:ext cx="8229600" cy="4082066"/>
          </a:xfrm>
        </p:spPr>
        <p:txBody>
          <a:bodyPr/>
          <a:lstStyle/>
          <a:p>
            <a:r>
              <a:rPr lang="en-US" sz="2800" dirty="0" smtClean="0"/>
              <a:t>Letter of acceptance – includes training plan, stipend, travel, visa process, conditions of employment, intent to return</a:t>
            </a:r>
          </a:p>
          <a:p>
            <a:r>
              <a:rPr lang="en-US" sz="2800" dirty="0" smtClean="0"/>
              <a:t>Work with international center to get appropriate visa – or work with in-country institutions if sending US trainees abroad to get the appropriate visa paperwork started</a:t>
            </a:r>
          </a:p>
          <a:p>
            <a:r>
              <a:rPr lang="en-US" sz="2800" dirty="0" smtClean="0"/>
              <a:t>Prepare trainee for embassy visit – what paperwork to take along: DS2019, valid passport, support letters, SEVIS Receipt, other documents which can support intent to return to home country.</a:t>
            </a:r>
          </a:p>
          <a:p>
            <a:endParaRPr lang="en-US" dirty="0"/>
          </a:p>
        </p:txBody>
      </p:sp>
    </p:spTree>
    <p:extLst>
      <p:ext uri="{BB962C8B-B14F-4D97-AF65-F5344CB8AC3E}">
        <p14:creationId xmlns:p14="http://schemas.microsoft.com/office/powerpoint/2010/main" val="61514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Trainee Arrival</a:t>
            </a:r>
            <a:endParaRPr lang="en-US" dirty="0"/>
          </a:p>
        </p:txBody>
      </p:sp>
      <p:sp>
        <p:nvSpPr>
          <p:cNvPr id="3" name="Content Placeholder 2"/>
          <p:cNvSpPr>
            <a:spLocks noGrp="1"/>
          </p:cNvSpPr>
          <p:nvPr>
            <p:ph idx="1"/>
          </p:nvPr>
        </p:nvSpPr>
        <p:spPr/>
        <p:txBody>
          <a:bodyPr/>
          <a:lstStyle/>
          <a:p>
            <a:r>
              <a:rPr lang="en-US" dirty="0" smtClean="0"/>
              <a:t>Airline tickets</a:t>
            </a:r>
          </a:p>
          <a:p>
            <a:r>
              <a:rPr lang="en-US" dirty="0" smtClean="0"/>
              <a:t>Housing</a:t>
            </a:r>
          </a:p>
          <a:p>
            <a:r>
              <a:rPr lang="en-US" dirty="0" smtClean="0"/>
              <a:t>Furniture</a:t>
            </a:r>
          </a:p>
          <a:p>
            <a:r>
              <a:rPr lang="en-US" dirty="0" smtClean="0"/>
              <a:t>Money to live on until first paycheck</a:t>
            </a:r>
          </a:p>
          <a:p>
            <a:r>
              <a:rPr lang="en-US" dirty="0" smtClean="0"/>
              <a:t>Meeting at airport</a:t>
            </a:r>
          </a:p>
          <a:p>
            <a:r>
              <a:rPr lang="en-US" dirty="0" smtClean="0"/>
              <a:t>Orientation</a:t>
            </a:r>
            <a:endParaRPr lang="en-US" dirty="0"/>
          </a:p>
        </p:txBody>
      </p:sp>
    </p:spTree>
    <p:extLst>
      <p:ext uri="{BB962C8B-B14F-4D97-AF65-F5344CB8AC3E}">
        <p14:creationId xmlns:p14="http://schemas.microsoft.com/office/powerpoint/2010/main" val="364949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Training Ends</a:t>
            </a:r>
            <a:endParaRPr lang="en-US" dirty="0"/>
          </a:p>
        </p:txBody>
      </p:sp>
      <p:sp>
        <p:nvSpPr>
          <p:cNvPr id="3" name="Content Placeholder 2"/>
          <p:cNvSpPr>
            <a:spLocks noGrp="1"/>
          </p:cNvSpPr>
          <p:nvPr>
            <p:ph idx="1"/>
          </p:nvPr>
        </p:nvSpPr>
        <p:spPr>
          <a:xfrm>
            <a:off x="457200" y="1600201"/>
            <a:ext cx="3515193" cy="4082066"/>
          </a:xfrm>
        </p:spPr>
        <p:txBody>
          <a:bodyPr/>
          <a:lstStyle/>
          <a:p>
            <a:r>
              <a:rPr lang="en-US" dirty="0" smtClean="0"/>
              <a:t>Facilitate the trip home</a:t>
            </a:r>
          </a:p>
          <a:p>
            <a:r>
              <a:rPr lang="en-US" dirty="0" smtClean="0"/>
              <a:t>Stay in touch and celebrate success and career achievements with trainees</a:t>
            </a: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20718" y="1277912"/>
            <a:ext cx="3581400" cy="2686050"/>
          </a:xfrm>
          <a:prstGeom prst="rect">
            <a:avLst/>
          </a:prstGeom>
          <a:ln>
            <a:solidFill>
              <a:schemeClr val="bg2"/>
            </a:solidFill>
            <a:miter lim="800000"/>
            <a:headEnd/>
            <a:tailEnd/>
          </a:ln>
        </p:spPr>
      </p:pic>
      <p:sp>
        <p:nvSpPr>
          <p:cNvPr id="5" name="TextBox 4"/>
          <p:cNvSpPr txBox="1"/>
          <p:nvPr/>
        </p:nvSpPr>
        <p:spPr>
          <a:xfrm>
            <a:off x="4500173" y="4167266"/>
            <a:ext cx="4197245" cy="2000548"/>
          </a:xfrm>
          <a:prstGeom prst="rect">
            <a:avLst/>
          </a:prstGeom>
          <a:noFill/>
        </p:spPr>
        <p:txBody>
          <a:bodyPr wrap="square" rtlCol="0">
            <a:spAutoFit/>
          </a:bodyPr>
          <a:lstStyle/>
          <a:p>
            <a:r>
              <a:rPr lang="en-US" sz="2000" dirty="0" smtClean="0">
                <a:solidFill>
                  <a:schemeClr val="tx1">
                    <a:lumMod val="65000"/>
                    <a:lumOff val="35000"/>
                  </a:schemeClr>
                </a:solidFill>
                <a:latin typeface="Arial" charset="0"/>
              </a:rPr>
              <a:t>Sam </a:t>
            </a:r>
            <a:r>
              <a:rPr lang="en-US" sz="2000" dirty="0" err="1" smtClean="0">
                <a:solidFill>
                  <a:schemeClr val="tx1">
                    <a:lumMod val="65000"/>
                    <a:lumOff val="35000"/>
                  </a:schemeClr>
                </a:solidFill>
                <a:latin typeface="Arial" charset="0"/>
              </a:rPr>
              <a:t>Phiri</a:t>
            </a:r>
            <a:r>
              <a:rPr lang="en-US" sz="2000" dirty="0" smtClean="0">
                <a:solidFill>
                  <a:schemeClr val="tx1">
                    <a:lumMod val="65000"/>
                    <a:lumOff val="35000"/>
                  </a:schemeClr>
                </a:solidFill>
                <a:latin typeface="Arial" charset="0"/>
              </a:rPr>
              <a:t>, PhD</a:t>
            </a:r>
          </a:p>
          <a:p>
            <a:pPr marL="342900" indent="-342900">
              <a:buFont typeface="Arial" pitchFamily="34" charset="0"/>
              <a:buChar char="•"/>
            </a:pPr>
            <a:r>
              <a:rPr lang="en-US" sz="2000" dirty="0" smtClean="0">
                <a:solidFill>
                  <a:schemeClr val="tx1">
                    <a:lumMod val="65000"/>
                    <a:lumOff val="35000"/>
                  </a:schemeClr>
                </a:solidFill>
                <a:latin typeface="Arial" charset="0"/>
              </a:rPr>
              <a:t>UNC-AITRP </a:t>
            </a:r>
            <a:r>
              <a:rPr lang="en-US" sz="2000" dirty="0">
                <a:solidFill>
                  <a:schemeClr val="tx1">
                    <a:lumMod val="65000"/>
                    <a:lumOff val="35000"/>
                  </a:schemeClr>
                </a:solidFill>
                <a:latin typeface="Arial" charset="0"/>
              </a:rPr>
              <a:t>PhD </a:t>
            </a:r>
          </a:p>
          <a:p>
            <a:pPr marL="342900" indent="-342900">
              <a:buFont typeface="Arial" pitchFamily="34" charset="0"/>
              <a:buChar char="•"/>
            </a:pPr>
            <a:r>
              <a:rPr lang="en-US" sz="2000" dirty="0">
                <a:solidFill>
                  <a:schemeClr val="tx1">
                    <a:lumMod val="65000"/>
                    <a:lumOff val="35000"/>
                  </a:schemeClr>
                </a:solidFill>
                <a:latin typeface="Arial" charset="0"/>
              </a:rPr>
              <a:t>Director, The Lighthouse</a:t>
            </a:r>
          </a:p>
          <a:p>
            <a:pPr marL="342900" indent="-342900">
              <a:buFont typeface="Arial" pitchFamily="34" charset="0"/>
              <a:buChar char="•"/>
            </a:pPr>
            <a:r>
              <a:rPr lang="en-US" sz="2000" dirty="0">
                <a:solidFill>
                  <a:schemeClr val="tx1">
                    <a:lumMod val="65000"/>
                    <a:lumOff val="35000"/>
                  </a:schemeClr>
                </a:solidFill>
                <a:latin typeface="Arial" charset="0"/>
              </a:rPr>
              <a:t>Leading nationwide roll-out of HIV therapy in Malawi</a:t>
            </a:r>
          </a:p>
          <a:p>
            <a:endParaRPr lang="en-US" dirty="0"/>
          </a:p>
        </p:txBody>
      </p:sp>
    </p:spTree>
    <p:extLst>
      <p:ext uri="{BB962C8B-B14F-4D97-AF65-F5344CB8AC3E}">
        <p14:creationId xmlns:p14="http://schemas.microsoft.com/office/powerpoint/2010/main" val="217091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 – Travel &amp; Immigration</a:t>
            </a:r>
            <a:endParaRPr lang="en-US" dirty="0"/>
          </a:p>
        </p:txBody>
      </p:sp>
      <p:sp>
        <p:nvSpPr>
          <p:cNvPr id="3" name="Content Placeholder 2"/>
          <p:cNvSpPr>
            <a:spLocks noGrp="1"/>
          </p:cNvSpPr>
          <p:nvPr>
            <p:ph idx="1"/>
          </p:nvPr>
        </p:nvSpPr>
        <p:spPr/>
        <p:txBody>
          <a:bodyPr/>
          <a:lstStyle/>
          <a:p>
            <a:r>
              <a:rPr lang="en-US" dirty="0" smtClean="0"/>
              <a:t>State Department - Foreign </a:t>
            </a:r>
            <a:r>
              <a:rPr lang="en-US" dirty="0"/>
              <a:t>Per Diem rates: </a:t>
            </a:r>
            <a:r>
              <a:rPr lang="en-US" sz="2400" dirty="0">
                <a:hlinkClick r:id="rId2"/>
              </a:rPr>
              <a:t>http://</a:t>
            </a:r>
            <a:r>
              <a:rPr lang="en-US" sz="2400" dirty="0" smtClean="0">
                <a:hlinkClick r:id="rId2"/>
              </a:rPr>
              <a:t>aoprals.state.gov/content.asp?content_id=184&amp;menu_id=78</a:t>
            </a:r>
            <a:endParaRPr lang="en-US" sz="2400" dirty="0" smtClean="0"/>
          </a:p>
          <a:p>
            <a:r>
              <a:rPr lang="en-US" dirty="0"/>
              <a:t>State Department -</a:t>
            </a:r>
            <a:r>
              <a:rPr lang="en-US" dirty="0" smtClean="0"/>
              <a:t> </a:t>
            </a:r>
            <a:r>
              <a:rPr lang="en-US" dirty="0"/>
              <a:t>J-1 Visa</a:t>
            </a:r>
            <a:r>
              <a:rPr lang="en-US" dirty="0" smtClean="0"/>
              <a:t>:</a:t>
            </a:r>
            <a:br>
              <a:rPr lang="en-US" dirty="0" smtClean="0"/>
            </a:br>
            <a:r>
              <a:rPr lang="en-US" sz="2400" dirty="0" smtClean="0">
                <a:hlinkClick r:id="rId3"/>
              </a:rPr>
              <a:t>http</a:t>
            </a:r>
            <a:r>
              <a:rPr lang="en-US" sz="2400" dirty="0">
                <a:hlinkClick r:id="rId3"/>
              </a:rPr>
              <a:t>://j1visa.state.gov</a:t>
            </a:r>
            <a:r>
              <a:rPr lang="en-US" sz="2400" dirty="0" smtClean="0">
                <a:hlinkClick r:id="rId3"/>
              </a:rPr>
              <a:t>/</a:t>
            </a:r>
            <a:endParaRPr lang="en-US" sz="2400" dirty="0" smtClean="0"/>
          </a:p>
          <a:p>
            <a:r>
              <a:rPr lang="en-US" dirty="0" smtClean="0"/>
              <a:t>SEVIS </a:t>
            </a:r>
            <a:r>
              <a:rPr lang="en-US" dirty="0"/>
              <a:t>-</a:t>
            </a:r>
            <a:r>
              <a:rPr lang="en-US" dirty="0" smtClean="0"/>
              <a:t> Immigration &amp; Customs Enforcement: </a:t>
            </a:r>
            <a:r>
              <a:rPr lang="en-US" sz="2400" dirty="0" smtClean="0">
                <a:hlinkClick r:id="rId4"/>
              </a:rPr>
              <a:t>http</a:t>
            </a:r>
            <a:r>
              <a:rPr lang="en-US" sz="2400" dirty="0">
                <a:hlinkClick r:id="rId4"/>
              </a:rPr>
              <a:t>://www.ice.gov/sevis</a:t>
            </a:r>
            <a:r>
              <a:rPr lang="en-US" sz="2400" dirty="0" smtClean="0">
                <a:hlinkClick r:id="rId4"/>
              </a:rPr>
              <a:t>/</a:t>
            </a:r>
            <a:endParaRPr lang="en-US" sz="2400" dirty="0" smtClean="0"/>
          </a:p>
          <a:p>
            <a:endParaRPr lang="en-US" dirty="0"/>
          </a:p>
        </p:txBody>
      </p:sp>
    </p:spTree>
    <p:extLst>
      <p:ext uri="{BB962C8B-B14F-4D97-AF65-F5344CB8AC3E}">
        <p14:creationId xmlns:p14="http://schemas.microsoft.com/office/powerpoint/2010/main" val="193595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the trainee is here (or there)</a:t>
            </a:r>
            <a:endParaRPr lang="en-US" dirty="0"/>
          </a:p>
        </p:txBody>
      </p:sp>
      <p:sp>
        <p:nvSpPr>
          <p:cNvPr id="3" name="Content Placeholder 2"/>
          <p:cNvSpPr>
            <a:spLocks noGrp="1"/>
          </p:cNvSpPr>
          <p:nvPr>
            <p:ph idx="1"/>
          </p:nvPr>
        </p:nvSpPr>
        <p:spPr>
          <a:xfrm>
            <a:off x="457200" y="1217360"/>
            <a:ext cx="4753429" cy="4082066"/>
          </a:xfrm>
        </p:spPr>
        <p:txBody>
          <a:bodyPr/>
          <a:lstStyle/>
          <a:p>
            <a:r>
              <a:rPr lang="en-US" dirty="0" smtClean="0"/>
              <a:t>Set up payment for tuition and stipends</a:t>
            </a:r>
          </a:p>
          <a:p>
            <a:r>
              <a:rPr lang="en-US" dirty="0" smtClean="0"/>
              <a:t>Assist with IRB as needed and connections with research team</a:t>
            </a:r>
          </a:p>
          <a:p>
            <a:r>
              <a:rPr lang="en-US" dirty="0" smtClean="0"/>
              <a:t>Keep in touch</a:t>
            </a:r>
          </a:p>
          <a:p>
            <a:r>
              <a:rPr lang="en-US" dirty="0" smtClean="0"/>
              <a:t>Cope with surprises and emergencies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70" y="1291722"/>
            <a:ext cx="2902859" cy="3454450"/>
          </a:xfrm>
          <a:prstGeom prst="rect">
            <a:avLst/>
          </a:prstGeom>
        </p:spPr>
      </p:pic>
      <p:sp>
        <p:nvSpPr>
          <p:cNvPr id="5" name="TextBox 4"/>
          <p:cNvSpPr txBox="1"/>
          <p:nvPr/>
        </p:nvSpPr>
        <p:spPr>
          <a:xfrm>
            <a:off x="5660570" y="4851270"/>
            <a:ext cx="2569030" cy="830997"/>
          </a:xfrm>
          <a:prstGeom prst="rect">
            <a:avLst/>
          </a:prstGeom>
          <a:noFill/>
        </p:spPr>
        <p:txBody>
          <a:bodyPr wrap="square" rtlCol="0">
            <a:spAutoFit/>
          </a:bodyPr>
          <a:lstStyle/>
          <a:p>
            <a:pPr algn="ctr"/>
            <a:r>
              <a:rPr lang="en-US" i="1" dirty="0" smtClean="0">
                <a:solidFill>
                  <a:schemeClr val="tx1">
                    <a:lumMod val="65000"/>
                    <a:lumOff val="35000"/>
                  </a:schemeClr>
                </a:solidFill>
              </a:rPr>
              <a:t>Semper Gumby!</a:t>
            </a:r>
          </a:p>
          <a:p>
            <a:pPr algn="ctr"/>
            <a:r>
              <a:rPr lang="en-US" i="1" dirty="0" smtClean="0">
                <a:solidFill>
                  <a:schemeClr val="tx1">
                    <a:lumMod val="65000"/>
                    <a:lumOff val="35000"/>
                  </a:schemeClr>
                </a:solidFill>
              </a:rPr>
              <a:t>Be Flexible</a:t>
            </a:r>
            <a:endParaRPr lang="en-US" i="1" dirty="0">
              <a:solidFill>
                <a:schemeClr val="tx1">
                  <a:lumMod val="65000"/>
                  <a:lumOff val="35000"/>
                </a:schemeClr>
              </a:solidFill>
            </a:endParaRPr>
          </a:p>
        </p:txBody>
      </p:sp>
    </p:spTree>
    <p:extLst>
      <p:ext uri="{BB962C8B-B14F-4D97-AF65-F5344CB8AC3E}">
        <p14:creationId xmlns:p14="http://schemas.microsoft.com/office/powerpoint/2010/main" val="3571135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a:t>
            </a:r>
            <a:endParaRPr lang="en-US" dirty="0"/>
          </a:p>
        </p:txBody>
      </p:sp>
      <p:sp>
        <p:nvSpPr>
          <p:cNvPr id="3" name="Content Placeholder 2"/>
          <p:cNvSpPr>
            <a:spLocks noGrp="1"/>
          </p:cNvSpPr>
          <p:nvPr>
            <p:ph idx="1"/>
          </p:nvPr>
        </p:nvSpPr>
        <p:spPr>
          <a:xfrm>
            <a:off x="457200" y="1005115"/>
            <a:ext cx="8229600" cy="4082066"/>
          </a:xfrm>
        </p:spPr>
        <p:txBody>
          <a:bodyPr/>
          <a:lstStyle/>
          <a:p>
            <a:r>
              <a:rPr lang="en-US" sz="2400" dirty="0" smtClean="0"/>
              <a:t>Provide trainees with written terms and conditions of the award</a:t>
            </a:r>
          </a:p>
          <a:p>
            <a:r>
              <a:rPr lang="en-US" sz="2400" dirty="0" smtClean="0"/>
              <a:t>Keep a record of decisions made for internal policies and procedures (helps maintain consistency across trainees)</a:t>
            </a:r>
          </a:p>
          <a:p>
            <a:r>
              <a:rPr lang="en-US" sz="2400" dirty="0" smtClean="0"/>
              <a:t>Remind trainees that we are stewards of federal funds and answerable to the NIH/FIC and the federal government, therefore we are required to follow the regulations (also must follow institution and state policies)</a:t>
            </a:r>
          </a:p>
          <a:p>
            <a:r>
              <a:rPr lang="en-US" sz="2400" dirty="0" smtClean="0"/>
              <a:t>Be consistent and fair</a:t>
            </a:r>
          </a:p>
          <a:p>
            <a:r>
              <a:rPr lang="en-US" sz="2400" dirty="0" smtClean="0"/>
              <a:t>Set comfortable boundaries for yourself</a:t>
            </a:r>
          </a:p>
          <a:p>
            <a:r>
              <a:rPr lang="en-US" sz="2400" dirty="0" smtClean="0"/>
              <a:t>Try not to take things personally</a:t>
            </a:r>
          </a:p>
          <a:p>
            <a:r>
              <a:rPr lang="en-US" sz="2400" dirty="0" smtClean="0"/>
              <a:t>Remember Culture Shock</a:t>
            </a:r>
          </a:p>
        </p:txBody>
      </p:sp>
    </p:spTree>
    <p:extLst>
      <p:ext uri="{BB962C8B-B14F-4D97-AF65-F5344CB8AC3E}">
        <p14:creationId xmlns:p14="http://schemas.microsoft.com/office/powerpoint/2010/main" val="160081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Logistical and Administrative Issues</a:t>
            </a:r>
            <a:endParaRPr lang="en-US" dirty="0"/>
          </a:p>
        </p:txBody>
      </p:sp>
      <p:sp>
        <p:nvSpPr>
          <p:cNvPr id="3" name="Content Placeholder 2"/>
          <p:cNvSpPr>
            <a:spLocks noGrp="1"/>
          </p:cNvSpPr>
          <p:nvPr>
            <p:ph idx="1"/>
          </p:nvPr>
        </p:nvSpPr>
        <p:spPr/>
        <p:txBody>
          <a:bodyPr/>
          <a:lstStyle/>
          <a:p>
            <a:r>
              <a:rPr lang="en-US" dirty="0" smtClean="0"/>
              <a:t>Maintain trainees in </a:t>
            </a:r>
            <a:r>
              <a:rPr lang="en-US" dirty="0" err="1" smtClean="0"/>
              <a:t>CareerTrac</a:t>
            </a:r>
            <a:endParaRPr lang="en-US" dirty="0" smtClean="0"/>
          </a:p>
          <a:p>
            <a:r>
              <a:rPr lang="en-US" dirty="0" smtClean="0"/>
              <a:t>Organize PHS 2590 Annually</a:t>
            </a:r>
          </a:p>
          <a:p>
            <a:pPr lvl="1"/>
            <a:r>
              <a:rPr lang="en-US" dirty="0" smtClean="0"/>
              <a:t>Compile trainee reports</a:t>
            </a:r>
          </a:p>
          <a:p>
            <a:pPr lvl="1"/>
            <a:r>
              <a:rPr lang="en-US" dirty="0" smtClean="0"/>
              <a:t>Generate (or assist with) budget</a:t>
            </a:r>
          </a:p>
          <a:p>
            <a:r>
              <a:rPr lang="en-US" dirty="0" smtClean="0"/>
              <a:t>Coordinate competitive renewals, supplements and new grant applications</a:t>
            </a:r>
          </a:p>
          <a:p>
            <a:r>
              <a:rPr lang="en-US" dirty="0" smtClean="0"/>
              <a:t>Assist trainees as they apply for independent grant support</a:t>
            </a:r>
          </a:p>
          <a:p>
            <a:endParaRPr lang="en-US" dirty="0"/>
          </a:p>
        </p:txBody>
      </p:sp>
    </p:spTree>
    <p:extLst>
      <p:ext uri="{BB962C8B-B14F-4D97-AF65-F5344CB8AC3E}">
        <p14:creationId xmlns:p14="http://schemas.microsoft.com/office/powerpoint/2010/main" val="285723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FIC Links</a:t>
            </a:r>
            <a:endParaRPr lang="en-US" dirty="0"/>
          </a:p>
        </p:txBody>
      </p:sp>
      <p:sp>
        <p:nvSpPr>
          <p:cNvPr id="3" name="Content Placeholder 2"/>
          <p:cNvSpPr>
            <a:spLocks noGrp="1"/>
          </p:cNvSpPr>
          <p:nvPr>
            <p:ph idx="1"/>
          </p:nvPr>
        </p:nvSpPr>
        <p:spPr/>
        <p:txBody>
          <a:bodyPr/>
          <a:lstStyle/>
          <a:p>
            <a:r>
              <a:rPr lang="en-US" dirty="0"/>
              <a:t>Fogarty International Center: </a:t>
            </a:r>
            <a:r>
              <a:rPr lang="en-US" dirty="0">
                <a:hlinkClick r:id="rId2"/>
              </a:rPr>
              <a:t>http://www.fic.nih.gov</a:t>
            </a:r>
            <a:r>
              <a:rPr lang="en-US" dirty="0" smtClean="0">
                <a:hlinkClick r:id="rId2"/>
              </a:rPr>
              <a:t>/</a:t>
            </a:r>
            <a:endParaRPr lang="en-US" dirty="0" smtClean="0"/>
          </a:p>
          <a:p>
            <a:r>
              <a:rPr lang="en-US" dirty="0"/>
              <a:t>Staff Directory: </a:t>
            </a:r>
            <a:r>
              <a:rPr lang="en-US" dirty="0">
                <a:hlinkClick r:id="rId3"/>
              </a:rPr>
              <a:t>http://</a:t>
            </a:r>
            <a:r>
              <a:rPr lang="en-US" dirty="0" smtClean="0">
                <a:hlinkClick r:id="rId3"/>
              </a:rPr>
              <a:t>www.fic.nih.gov/About/Staff/Pages/default.aspx</a:t>
            </a:r>
            <a:endParaRPr lang="en-US" dirty="0" smtClean="0"/>
          </a:p>
          <a:p>
            <a:pPr marL="0" indent="0">
              <a:buNone/>
            </a:pPr>
            <a:endParaRPr lang="en-US" dirty="0"/>
          </a:p>
        </p:txBody>
      </p:sp>
    </p:spTree>
    <p:extLst>
      <p:ext uri="{BB962C8B-B14F-4D97-AF65-F5344CB8AC3E}">
        <p14:creationId xmlns:p14="http://schemas.microsoft.com/office/powerpoint/2010/main" val="419797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Overview</a:t>
            </a:r>
            <a:endParaRPr lang="en-US" dirty="0"/>
          </a:p>
        </p:txBody>
      </p:sp>
      <p:sp>
        <p:nvSpPr>
          <p:cNvPr id="3" name="Content Placeholder 2"/>
          <p:cNvSpPr>
            <a:spLocks noGrp="1"/>
          </p:cNvSpPr>
          <p:nvPr>
            <p:ph idx="1"/>
          </p:nvPr>
        </p:nvSpPr>
        <p:spPr>
          <a:xfrm>
            <a:off x="457200" y="1600200"/>
            <a:ext cx="8229600" cy="4081463"/>
          </a:xfrm>
        </p:spPr>
        <p:txBody>
          <a:bodyPr/>
          <a:lstStyle/>
          <a:p>
            <a:pPr>
              <a:buFont typeface="Arial" charset="0"/>
              <a:buChar char="•"/>
              <a:defRPr/>
            </a:pPr>
            <a:r>
              <a:rPr lang="en-US" dirty="0" smtClean="0"/>
              <a:t>History, Mission &amp; Vision of FIC</a:t>
            </a:r>
          </a:p>
          <a:p>
            <a:pPr>
              <a:buFont typeface="Arial" charset="0"/>
              <a:buChar char="•"/>
              <a:defRPr/>
            </a:pPr>
            <a:r>
              <a:rPr lang="en-US" dirty="0" smtClean="0"/>
              <a:t>Role of the FIC Administrator</a:t>
            </a:r>
          </a:p>
          <a:p>
            <a:pPr>
              <a:buFont typeface="Arial" charset="0"/>
              <a:buChar char="•"/>
              <a:defRPr/>
            </a:pPr>
            <a:r>
              <a:rPr lang="en-US" dirty="0" smtClean="0"/>
              <a:t>Why have FIC Administrator Meetings?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Fogarty International Center </a:t>
            </a:r>
            <a:br>
              <a:rPr lang="en-US" dirty="0" smtClean="0"/>
            </a:br>
            <a:r>
              <a:rPr lang="en-US" dirty="0" smtClean="0"/>
              <a:t>History </a:t>
            </a:r>
            <a:endParaRPr lang="en-US" dirty="0"/>
          </a:p>
        </p:txBody>
      </p:sp>
      <p:sp>
        <p:nvSpPr>
          <p:cNvPr id="3" name="Content Placeholder 2"/>
          <p:cNvSpPr>
            <a:spLocks noGrp="1"/>
          </p:cNvSpPr>
          <p:nvPr>
            <p:ph idx="1"/>
          </p:nvPr>
        </p:nvSpPr>
        <p:spPr/>
        <p:txBody>
          <a:bodyPr/>
          <a:lstStyle/>
          <a:p>
            <a:pPr>
              <a:lnSpc>
                <a:spcPct val="80000"/>
              </a:lnSpc>
            </a:pPr>
            <a:r>
              <a:rPr lang="en-US" sz="2800" dirty="0"/>
              <a:t>On July 1, 1968 President Lyndon Johnson issued an Executive Order establishing the John E. Fogarty International Center for Advanced Study in the Health Sciences at the National Institutes of Health. </a:t>
            </a:r>
          </a:p>
          <a:p>
            <a:pPr>
              <a:lnSpc>
                <a:spcPct val="80000"/>
              </a:lnSpc>
            </a:pPr>
            <a:r>
              <a:rPr lang="en-US" sz="2800" dirty="0"/>
              <a:t>In the </a:t>
            </a:r>
            <a:r>
              <a:rPr lang="en-US" sz="2800" dirty="0" smtClean="0"/>
              <a:t>44 </a:t>
            </a:r>
            <a:r>
              <a:rPr lang="en-US" sz="2800" dirty="0"/>
              <a:t>years since, support for Fogarty's international research and research training programs has grown from its first year budget of $500,000 to its current level </a:t>
            </a:r>
            <a:r>
              <a:rPr lang="en-US" sz="2800" dirty="0" smtClean="0"/>
              <a:t>over </a:t>
            </a:r>
            <a:r>
              <a:rPr lang="en-US" sz="2800" dirty="0"/>
              <a:t>$69 million. </a:t>
            </a:r>
          </a:p>
          <a:p>
            <a:pPr>
              <a:lnSpc>
                <a:spcPct val="80000"/>
              </a:lnSpc>
            </a:pPr>
            <a:r>
              <a:rPr lang="en-US" sz="2800" dirty="0"/>
              <a:t>The Center's research, training, and capacity-building enterprise extends to over </a:t>
            </a:r>
            <a:r>
              <a:rPr lang="en-US" sz="2800" dirty="0" smtClean="0"/>
              <a:t>400 research and training projects involving more than 100 U.S. Universities</a:t>
            </a:r>
            <a:endParaRPr lang="en-US" sz="2800" dirty="0"/>
          </a:p>
        </p:txBody>
      </p:sp>
    </p:spTree>
    <p:extLst>
      <p:ext uri="{BB962C8B-B14F-4D97-AF65-F5344CB8AC3E}">
        <p14:creationId xmlns:p14="http://schemas.microsoft.com/office/powerpoint/2010/main" val="213154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274638"/>
            <a:ext cx="8229600" cy="1143000"/>
          </a:xfrm>
        </p:spPr>
        <p:txBody>
          <a:bodyPr/>
          <a:lstStyle/>
          <a:p>
            <a:r>
              <a:rPr lang="en-US" dirty="0" smtClean="0"/>
              <a:t>NIH Fogarty International Center</a:t>
            </a:r>
            <a:endParaRPr lang="en-US" dirty="0"/>
          </a:p>
        </p:txBody>
      </p:sp>
      <p:sp>
        <p:nvSpPr>
          <p:cNvPr id="3" name="Content Placeholder 2"/>
          <p:cNvSpPr>
            <a:spLocks noGrp="1"/>
          </p:cNvSpPr>
          <p:nvPr>
            <p:ph idx="1"/>
          </p:nvPr>
        </p:nvSpPr>
        <p:spPr>
          <a:xfrm>
            <a:off x="457200" y="1556658"/>
            <a:ext cx="8229600" cy="4082066"/>
          </a:xfrm>
        </p:spPr>
        <p:txBody>
          <a:bodyPr/>
          <a:lstStyle/>
          <a:p>
            <a:pPr>
              <a:lnSpc>
                <a:spcPct val="90000"/>
              </a:lnSpc>
              <a:spcBef>
                <a:spcPct val="0"/>
              </a:spcBef>
              <a:buClr>
                <a:schemeClr val="tx1"/>
              </a:buClr>
              <a:buFont typeface="Wingdings 2" pitchFamily="18" charset="2"/>
              <a:buNone/>
            </a:pPr>
            <a:r>
              <a:rPr lang="en-US" sz="3600" dirty="0">
                <a:latin typeface="+mj-lt"/>
              </a:rPr>
              <a:t>Mission</a:t>
            </a:r>
            <a:r>
              <a:rPr lang="en-US" sz="3600" dirty="0">
                <a:latin typeface="Arial Unicode MS" pitchFamily="34" charset="-128"/>
              </a:rPr>
              <a:t> </a:t>
            </a:r>
          </a:p>
          <a:p>
            <a:pPr>
              <a:lnSpc>
                <a:spcPct val="80000"/>
              </a:lnSpc>
              <a:buFont typeface="Wingdings 2" pitchFamily="18" charset="2"/>
              <a:buNone/>
            </a:pPr>
            <a:r>
              <a:rPr lang="en-US" dirty="0">
                <a:latin typeface="Arial Unicode MS" pitchFamily="34" charset="-128"/>
              </a:rPr>
              <a:t>	</a:t>
            </a:r>
            <a:r>
              <a:rPr lang="en-US" dirty="0">
                <a:latin typeface="+mj-lt"/>
              </a:rPr>
              <a:t>The Fogarty International Center is dedicated to advancing the mission of the National Institutes of Health by supporting and facilitating global health research conducted by U.S. and international investigators, building partnerships between health research institutions in the U.S. and abroad, and training the next generation of scientists to address global health needs.</a:t>
            </a:r>
          </a:p>
          <a:p>
            <a:endParaRPr lang="en-US" dirty="0"/>
          </a:p>
        </p:txBody>
      </p:sp>
    </p:spTree>
    <p:extLst>
      <p:ext uri="{BB962C8B-B14F-4D97-AF65-F5344CB8AC3E}">
        <p14:creationId xmlns:p14="http://schemas.microsoft.com/office/powerpoint/2010/main" val="166448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Fogarty International Center</a:t>
            </a:r>
            <a:endParaRPr lang="en-US" dirty="0"/>
          </a:p>
        </p:txBody>
      </p:sp>
      <p:sp>
        <p:nvSpPr>
          <p:cNvPr id="3" name="Content Placeholder 2"/>
          <p:cNvSpPr>
            <a:spLocks noGrp="1"/>
          </p:cNvSpPr>
          <p:nvPr>
            <p:ph idx="1"/>
          </p:nvPr>
        </p:nvSpPr>
        <p:spPr/>
        <p:txBody>
          <a:bodyPr/>
          <a:lstStyle/>
          <a:p>
            <a:pPr marL="0" indent="0">
              <a:buNone/>
            </a:pPr>
            <a:r>
              <a:rPr lang="en-US" sz="3600" dirty="0" smtClean="0"/>
              <a:t>Vision</a:t>
            </a:r>
          </a:p>
          <a:p>
            <a:pPr marL="347663" indent="0">
              <a:buNone/>
            </a:pPr>
            <a:r>
              <a:rPr lang="en-US" dirty="0" smtClean="0"/>
              <a:t>The </a:t>
            </a:r>
            <a:r>
              <a:rPr lang="en-US" dirty="0"/>
              <a:t>Fogarty International Center’s vision is a world in which the frontiers of health research extend across the globe and advances in science are implemented to reduce the burden of disease, promote health, and extend longevity for all people.</a:t>
            </a:r>
          </a:p>
          <a:p>
            <a:endParaRPr lang="en-US" sz="3600" dirty="0"/>
          </a:p>
        </p:txBody>
      </p:sp>
    </p:spTree>
    <p:extLst>
      <p:ext uri="{BB962C8B-B14F-4D97-AF65-F5344CB8AC3E}">
        <p14:creationId xmlns:p14="http://schemas.microsoft.com/office/powerpoint/2010/main" val="388659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AITRP Founded in 1988</a:t>
            </a:r>
            <a:endParaRPr lang="en-US" dirty="0"/>
          </a:p>
        </p:txBody>
      </p:sp>
      <p:sp>
        <p:nvSpPr>
          <p:cNvPr id="3" name="Content Placeholder 2"/>
          <p:cNvSpPr>
            <a:spLocks noGrp="1"/>
          </p:cNvSpPr>
          <p:nvPr>
            <p:ph idx="1"/>
          </p:nvPr>
        </p:nvSpPr>
        <p:spPr/>
        <p:txBody>
          <a:bodyPr/>
          <a:lstStyle/>
          <a:p>
            <a:r>
              <a:rPr lang="en-US" sz="2800" dirty="0"/>
              <a:t>One of a new generation of research training programs to provide training for scientists from institutions in low- and middle-income countries to strengthen HIV-related research and public health capacities at their institutions </a:t>
            </a:r>
            <a:endParaRPr lang="en-US" sz="2800" dirty="0" smtClean="0"/>
          </a:p>
          <a:p>
            <a:r>
              <a:rPr lang="en-US" sz="2800" dirty="0" smtClean="0"/>
              <a:t>Other models that followed included the GID, the ICOHRTA and ICOHRTA AIDS/TB to name a few</a:t>
            </a:r>
            <a:endParaRPr lang="en-US" sz="2800" dirty="0"/>
          </a:p>
          <a:p>
            <a:endParaRPr lang="en-US" dirty="0"/>
          </a:p>
        </p:txBody>
      </p:sp>
    </p:spTree>
    <p:extLst>
      <p:ext uri="{BB962C8B-B14F-4D97-AF65-F5344CB8AC3E}">
        <p14:creationId xmlns:p14="http://schemas.microsoft.com/office/powerpoint/2010/main" val="115063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Adaptable &amp; Flexible</a:t>
            </a:r>
            <a:endParaRPr lang="en-US" dirty="0"/>
          </a:p>
        </p:txBody>
      </p:sp>
      <p:sp>
        <p:nvSpPr>
          <p:cNvPr id="3" name="Content Placeholder 2"/>
          <p:cNvSpPr>
            <a:spLocks noGrp="1"/>
          </p:cNvSpPr>
          <p:nvPr>
            <p:ph idx="1"/>
          </p:nvPr>
        </p:nvSpPr>
        <p:spPr/>
        <p:txBody>
          <a:bodyPr/>
          <a:lstStyle/>
          <a:p>
            <a:r>
              <a:rPr lang="en-US" dirty="0" smtClean="0"/>
              <a:t>These principles which inspire us and lead to the success of the programs are the same ones that make administration such a challenge.</a:t>
            </a:r>
          </a:p>
          <a:p>
            <a:r>
              <a:rPr lang="en-US" dirty="0" smtClean="0"/>
              <a:t>Working with and around the bureaucracy becomes the challenge.</a:t>
            </a:r>
            <a:endParaRPr lang="en-US" dirty="0"/>
          </a:p>
        </p:txBody>
      </p:sp>
    </p:spTree>
    <p:extLst>
      <p:ext uri="{BB962C8B-B14F-4D97-AF65-F5344CB8AC3E}">
        <p14:creationId xmlns:p14="http://schemas.microsoft.com/office/powerpoint/2010/main" val="307022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coping with Bureaucracy		</a:t>
            </a:r>
            <a:endParaRPr lang="en-US" dirty="0"/>
          </a:p>
        </p:txBody>
      </p:sp>
      <p:sp>
        <p:nvSpPr>
          <p:cNvPr id="3" name="Content Placeholder 2"/>
          <p:cNvSpPr>
            <a:spLocks noGrp="1"/>
          </p:cNvSpPr>
          <p:nvPr>
            <p:ph idx="1"/>
          </p:nvPr>
        </p:nvSpPr>
        <p:spPr/>
        <p:txBody>
          <a:bodyPr/>
          <a:lstStyle/>
          <a:p>
            <a:r>
              <a:rPr lang="en-US" dirty="0" smtClean="0"/>
              <a:t>Develop contacts</a:t>
            </a:r>
          </a:p>
          <a:p>
            <a:r>
              <a:rPr lang="en-US" dirty="0" smtClean="0"/>
              <a:t>Be responsive and responsible</a:t>
            </a:r>
          </a:p>
          <a:p>
            <a:r>
              <a:rPr lang="en-US" dirty="0" smtClean="0"/>
              <a:t>Maintain your reputation</a:t>
            </a:r>
          </a:p>
          <a:p>
            <a:r>
              <a:rPr lang="en-US" dirty="0" smtClean="0"/>
              <a:t>Play the “global” card</a:t>
            </a:r>
          </a:p>
          <a:p>
            <a:r>
              <a:rPr lang="en-US" dirty="0" smtClean="0"/>
              <a:t>Foster creativity and flexibility in your office and institution</a:t>
            </a:r>
          </a:p>
          <a:p>
            <a:r>
              <a:rPr lang="en-US" dirty="0" smtClean="0"/>
              <a:t>Be persistent</a:t>
            </a:r>
            <a:endParaRPr lang="en-US" dirty="0"/>
          </a:p>
        </p:txBody>
      </p:sp>
    </p:spTree>
    <p:extLst>
      <p:ext uri="{BB962C8B-B14F-4D97-AF65-F5344CB8AC3E}">
        <p14:creationId xmlns:p14="http://schemas.microsoft.com/office/powerpoint/2010/main" val="106869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Administrator’s Role	</a:t>
            </a:r>
            <a:endParaRPr lang="en-US" dirty="0"/>
          </a:p>
        </p:txBody>
      </p:sp>
      <p:sp>
        <p:nvSpPr>
          <p:cNvPr id="3" name="Content Placeholder 2"/>
          <p:cNvSpPr>
            <a:spLocks noGrp="1"/>
          </p:cNvSpPr>
          <p:nvPr>
            <p:ph idx="1"/>
          </p:nvPr>
        </p:nvSpPr>
        <p:spPr>
          <a:xfrm>
            <a:off x="457200" y="1600201"/>
            <a:ext cx="3940629" cy="4082066"/>
          </a:xfrm>
        </p:spPr>
        <p:txBody>
          <a:bodyPr/>
          <a:lstStyle/>
          <a:p>
            <a:r>
              <a:rPr lang="en-US" sz="2800" dirty="0"/>
              <a:t>University Admissions </a:t>
            </a:r>
            <a:r>
              <a:rPr lang="en-US" sz="2800" dirty="0" smtClean="0"/>
              <a:t>Officer / Advisor</a:t>
            </a:r>
            <a:endParaRPr lang="en-US" sz="2800" dirty="0"/>
          </a:p>
          <a:p>
            <a:r>
              <a:rPr lang="en-US" sz="2800" dirty="0"/>
              <a:t>Travel Agent</a:t>
            </a:r>
          </a:p>
          <a:p>
            <a:r>
              <a:rPr lang="en-US" sz="2800" dirty="0"/>
              <a:t>Cultural Ambassador</a:t>
            </a:r>
          </a:p>
          <a:p>
            <a:r>
              <a:rPr lang="en-US" sz="2800" dirty="0"/>
              <a:t>Immigration Advisor</a:t>
            </a:r>
          </a:p>
          <a:p>
            <a:r>
              <a:rPr lang="en-US" sz="2800" dirty="0"/>
              <a:t>Relocation Specialist</a:t>
            </a:r>
          </a:p>
          <a:p>
            <a:r>
              <a:rPr lang="en-US" sz="2800" dirty="0" smtClean="0"/>
              <a:t>Chauffer </a:t>
            </a:r>
          </a:p>
          <a:p>
            <a:r>
              <a:rPr lang="en-US" sz="2800" dirty="0"/>
              <a:t>Grants Manager</a:t>
            </a:r>
          </a:p>
          <a:p>
            <a:endParaRPr lang="en-US" dirty="0"/>
          </a:p>
        </p:txBody>
      </p:sp>
      <p:sp>
        <p:nvSpPr>
          <p:cNvPr id="4" name="Content Placeholder 2"/>
          <p:cNvSpPr txBox="1">
            <a:spLocks/>
          </p:cNvSpPr>
          <p:nvPr/>
        </p:nvSpPr>
        <p:spPr>
          <a:xfrm>
            <a:off x="4746171" y="1752601"/>
            <a:ext cx="3940629" cy="4082066"/>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lumMod val="65000"/>
                    <a:lumOff val="35000"/>
                  </a:schemeClr>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lumMod val="65000"/>
                    <a:lumOff val="35000"/>
                  </a:schemeClr>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lumMod val="65000"/>
                    <a:lumOff val="35000"/>
                  </a:schemeClr>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lumMod val="65000"/>
                    <a:lumOff val="35000"/>
                  </a:schemeClr>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lumMod val="65000"/>
                    <a:lumOff val="35000"/>
                  </a:schemeClr>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Financial Analyst</a:t>
            </a:r>
          </a:p>
          <a:p>
            <a:r>
              <a:rPr lang="en-US" sz="2800" dirty="0"/>
              <a:t>Grant Writer &amp; Forms Guru</a:t>
            </a:r>
          </a:p>
          <a:p>
            <a:r>
              <a:rPr lang="en-US" sz="2800" dirty="0"/>
              <a:t>Academic Advisor</a:t>
            </a:r>
          </a:p>
          <a:p>
            <a:r>
              <a:rPr lang="en-US" sz="2800" dirty="0"/>
              <a:t>IRB Consultant</a:t>
            </a:r>
          </a:p>
          <a:p>
            <a:r>
              <a:rPr lang="en-US" sz="2800" dirty="0" err="1"/>
              <a:t>CareerTrac</a:t>
            </a:r>
            <a:r>
              <a:rPr lang="en-US" sz="2800" dirty="0"/>
              <a:t> Expert</a:t>
            </a:r>
          </a:p>
          <a:p>
            <a:r>
              <a:rPr lang="en-US" sz="2800" dirty="0"/>
              <a:t>PI’s Right Hand</a:t>
            </a:r>
          </a:p>
          <a:p>
            <a:r>
              <a:rPr lang="en-US" sz="2800" dirty="0"/>
              <a:t>What else??</a:t>
            </a:r>
          </a:p>
          <a:p>
            <a:endParaRPr lang="en-US" sz="2800" dirty="0"/>
          </a:p>
        </p:txBody>
      </p:sp>
    </p:spTree>
    <p:extLst>
      <p:ext uri="{BB962C8B-B14F-4D97-AF65-F5344CB8AC3E}">
        <p14:creationId xmlns:p14="http://schemas.microsoft.com/office/powerpoint/2010/main" val="2577866943"/>
      </p:ext>
    </p:extLst>
  </p:cSld>
  <p:clrMapOvr>
    <a:masterClrMapping/>
  </p:clrMapOvr>
</p:sld>
</file>

<file path=ppt/theme/theme1.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powerpointUNC4</Template>
  <TotalTime>333</TotalTime>
  <Words>800</Words>
  <Application>Microsoft Macintosh PowerPoint</Application>
  <PresentationFormat>On-screen Show (4:3)</PresentationFormat>
  <Paragraphs>104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powerpointUNC4</vt:lpstr>
      <vt:lpstr>PowerPoint Presentation</vt:lpstr>
      <vt:lpstr>Overview</vt:lpstr>
      <vt:lpstr>Fogarty International Center  History </vt:lpstr>
      <vt:lpstr>NIH Fogarty International Center</vt:lpstr>
      <vt:lpstr>NIH Fogarty International Center</vt:lpstr>
      <vt:lpstr>AITRP Founded in 1988</vt:lpstr>
      <vt:lpstr>Innovative, Adaptable &amp; Flexible</vt:lpstr>
      <vt:lpstr>Strategies for coping with Bureaucracy  </vt:lpstr>
      <vt:lpstr>Administrator’s Role </vt:lpstr>
      <vt:lpstr>Sometimes we feel like the hub…</vt:lpstr>
      <vt:lpstr>Working with potential Trainees</vt:lpstr>
      <vt:lpstr>Preparing for Trainee Arrival</vt:lpstr>
      <vt:lpstr>Preparing for Trainee Arrival</vt:lpstr>
      <vt:lpstr>After Training Ends</vt:lpstr>
      <vt:lpstr>Useful links – Travel &amp; Immigration</vt:lpstr>
      <vt:lpstr>While the trainee is here (or there)</vt:lpstr>
      <vt:lpstr>Concerns</vt:lpstr>
      <vt:lpstr>General Logistical and Administrative Issues</vt:lpstr>
      <vt:lpstr>Important FIC Links</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Leysieffer</dc:creator>
  <cp:lastModifiedBy>Nicole Hobbs</cp:lastModifiedBy>
  <cp:revision>21</cp:revision>
  <cp:lastPrinted>2012-10-23T17:10:02Z</cp:lastPrinted>
  <dcterms:created xsi:type="dcterms:W3CDTF">2012-10-23T13:48:47Z</dcterms:created>
  <dcterms:modified xsi:type="dcterms:W3CDTF">2012-11-01T17:20:44Z</dcterms:modified>
</cp:coreProperties>
</file>