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86" r:id="rId4"/>
    <p:sldId id="281" r:id="rId5"/>
    <p:sldId id="284" r:id="rId6"/>
    <p:sldId id="285" r:id="rId7"/>
    <p:sldId id="287" r:id="rId8"/>
    <p:sldId id="288" r:id="rId9"/>
    <p:sldId id="294" r:id="rId10"/>
    <p:sldId id="289" r:id="rId11"/>
    <p:sldId id="290" r:id="rId12"/>
    <p:sldId id="291" r:id="rId13"/>
    <p:sldId id="292" r:id="rId14"/>
    <p:sldId id="293" r:id="rId15"/>
    <p:sldId id="283" r:id="rId1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A46BF4-EB7B-434A-817F-3DDB550EB486}" type="datetimeFigureOut">
              <a:rPr lang="en-US"/>
              <a:pPr>
                <a:defRPr/>
              </a:pPr>
              <a:t>11/1/12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A7FE5-DC89-47DB-B6C5-6AD0C32DC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5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463675" y="4097338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08525" y="4097338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540250" y="4073525"/>
            <a:ext cx="46038" cy="4603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5" descr="N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410200"/>
            <a:ext cx="6302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4247272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10, 2009</a:t>
            </a:r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7DC0-F633-40E5-B3F4-ED3FA86BA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10, 2009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HIV/AIDS Epidemic: What Have We Learned in the Past 28 Years?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550-1EC5-49F0-AA3C-C3BDD9DB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10, 2009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HIV/AIDS Epidemic: What Have We Learned in the Past 28 Years?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7CA4-A86E-4BC9-B2F6-102B1B027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1DA8858-C526-4EC6-9BA3-7D3E9CCA6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10,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HIV/AIDS Epidemic: What Have We Learned in the Past 28 Years?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6DAF-4B03-47AE-A9A3-0DA0CE5F1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10, 2009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HIV/AIDS Epidemic: What Have We Learned in the Past 28 Years?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6DEE-D642-490A-9AB9-DEB45840A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E3EA3-3DB8-4512-9ADE-AA9569011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HIV/AIDS Epidemic: What Have We Learned in the Past 28 Years?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10, 2009</a:t>
            </a:r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10, 2009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HIV/AIDS Epidemic: What Have We Learned in the Past 28 Years?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A344-DCF3-445B-B389-D20CBAE00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10, 2009</a:t>
            </a: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HIV/AIDS Epidemic: What Have We Learned in the Past 28 Years?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A32-F33F-41F1-89B8-B6D055471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10, 2009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04F3-C860-43BF-B68F-71CB3A29E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HIV/AIDS Epidemic: What Have We Learned in the Past 28 Years?</a:t>
            </a:r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10, 2009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374B-A76A-49FD-B3D3-FCFE9FB2E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HIV/AIDS Epidemic: What Have We Learned in the Past 28 Years?</a:t>
            </a:r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10, 2009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43000" y="6203950"/>
            <a:ext cx="45720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HIV/AIDS Epidemic: What Have We Learned in the Past 28 Years?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D102CC-D228-421B-AD0A-3C857E8B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32" name="Picture 10" descr="N2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096000"/>
            <a:ext cx="6302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12" r:id="rId4"/>
    <p:sldLayoutId id="2147483720" r:id="rId5"/>
    <p:sldLayoutId id="2147483713" r:id="rId6"/>
    <p:sldLayoutId id="2147483714" r:id="rId7"/>
    <p:sldLayoutId id="2147483721" r:id="rId8"/>
    <p:sldLayoutId id="2147483722" r:id="rId9"/>
    <p:sldLayoutId id="2147483715" r:id="rId10"/>
    <p:sldLayoutId id="2147483716" r:id="rId11"/>
  </p:sldLayoutIdLst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b="1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46563"/>
            <a:ext cx="83058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/>
              <a:t>Nathan Meier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/>
              <a:t>Director of Research Strategy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/>
              <a:t>Office of Research and Economic Development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/>
              <a:t>University of Nebraska-Lincoln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7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7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7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fld id="{FF9D02A1-3E74-460B-855B-CADDCD71ABCA}" type="datetime4">
              <a:rPr lang="en-US" sz="1400" smtClean="0"/>
              <a:pPr eaLnBrk="1" fontAlgn="auto" hangingPunct="1">
                <a:spcAft>
                  <a:spcPts val="0"/>
                </a:spcAft>
                <a:buFont typeface="Wingdings 2"/>
                <a:buNone/>
                <a:defRPr/>
              </a:pPr>
              <a:t>November 1, 2012</a:t>
            </a:fld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7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 smtClean="0"/>
              <a:t/>
            </a:r>
            <a:br>
              <a:rPr sz="3200" dirty="0" smtClean="0"/>
            </a:br>
            <a:r>
              <a:rPr sz="2800" b="1" dirty="0" smtClean="0">
                <a:solidFill>
                  <a:schemeClr val="tx2"/>
                </a:solidFill>
                <a:effectLst/>
              </a:rPr>
              <a:t>In-Country Capacity Building through Fogarty:</a:t>
            </a:r>
            <a:br>
              <a:rPr sz="2800" b="1" dirty="0" smtClean="0">
                <a:solidFill>
                  <a:schemeClr val="tx2"/>
                </a:solidFill>
                <a:effectLst/>
              </a:rPr>
            </a:br>
            <a:r>
              <a:rPr lang="en-US" sz="2800" b="1" dirty="0" smtClean="0">
                <a:solidFill>
                  <a:schemeClr val="tx2"/>
                </a:solidFill>
                <a:effectLst/>
              </a:rPr>
              <a:t>A Grant </a:t>
            </a:r>
            <a:r>
              <a:rPr lang="en-US" sz="2800" b="1" dirty="0">
                <a:solidFill>
                  <a:schemeClr val="tx2"/>
                </a:solidFill>
                <a:effectLst/>
              </a:rPr>
              <a:t>P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roposal </a:t>
            </a:r>
            <a:r>
              <a:rPr lang="en-US" sz="2800" b="1" dirty="0">
                <a:solidFill>
                  <a:schemeClr val="tx2"/>
                </a:solidFill>
                <a:effectLst/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riting </a:t>
            </a:r>
            <a:r>
              <a:rPr lang="en-US" sz="2800" b="1" dirty="0">
                <a:solidFill>
                  <a:schemeClr val="tx2"/>
                </a:solidFill>
                <a:effectLst/>
              </a:rPr>
              <a:t>C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ase </a:t>
            </a:r>
            <a:r>
              <a:rPr lang="en-US" sz="2800" b="1" dirty="0">
                <a:solidFill>
                  <a:schemeClr val="tx2"/>
                </a:solidFill>
                <a:effectLst/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tudy</a:t>
            </a:r>
            <a:endParaRPr sz="2800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onstantia" pitchFamily="18" charset="0"/>
              </a:rPr>
              <a:t>Working in groups, </a:t>
            </a:r>
            <a:r>
              <a:rPr lang="en-US" dirty="0">
                <a:latin typeface="Constantia" pitchFamily="18" charset="0"/>
              </a:rPr>
              <a:t>identify </a:t>
            </a:r>
            <a:r>
              <a:rPr lang="en-US" dirty="0" smtClean="0">
                <a:latin typeface="Constantia" pitchFamily="18" charset="0"/>
              </a:rPr>
              <a:t>a problem needing a solution</a:t>
            </a:r>
            <a:br>
              <a:rPr lang="en-US" dirty="0" smtClean="0">
                <a:latin typeface="Constantia" pitchFamily="18" charset="0"/>
              </a:rPr>
            </a:br>
            <a:endParaRPr lang="en-US" dirty="0" smtClean="0"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onstantia" pitchFamily="18" charset="0"/>
              </a:rPr>
              <a:t>Identify </a:t>
            </a:r>
            <a:r>
              <a:rPr lang="en-US" dirty="0">
                <a:latin typeface="Constantia" pitchFamily="18" charset="0"/>
              </a:rPr>
              <a:t>a goal that </a:t>
            </a:r>
            <a:r>
              <a:rPr lang="en-US" dirty="0" smtClean="0">
                <a:latin typeface="Constantia" pitchFamily="18" charset="0"/>
              </a:rPr>
              <a:t>a successful </a:t>
            </a:r>
            <a:r>
              <a:rPr lang="en-US" dirty="0">
                <a:latin typeface="Constantia" pitchFamily="18" charset="0"/>
              </a:rPr>
              <a:t>solution would need to </a:t>
            </a:r>
            <a:r>
              <a:rPr lang="en-US" dirty="0" smtClean="0">
                <a:latin typeface="Constantia" pitchFamily="18" charset="0"/>
              </a:rPr>
              <a:t>meet</a:t>
            </a:r>
            <a:br>
              <a:rPr lang="en-US" dirty="0" smtClean="0">
                <a:latin typeface="Constantia" pitchFamily="18" charset="0"/>
              </a:rPr>
            </a:br>
            <a:endParaRPr lang="en-US" dirty="0" smtClean="0"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onstantia" pitchFamily="18" charset="0"/>
              </a:rPr>
              <a:t>Map out </a:t>
            </a:r>
            <a:r>
              <a:rPr lang="en-US" dirty="0">
                <a:latin typeface="Constantia" pitchFamily="18" charset="0"/>
              </a:rPr>
              <a:t>a plan to solve the </a:t>
            </a:r>
            <a:r>
              <a:rPr lang="en-US" dirty="0" smtClean="0">
                <a:latin typeface="Constantia" pitchFamily="18" charset="0"/>
              </a:rPr>
              <a:t>problem: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onstantia" pitchFamily="18" charset="0"/>
              </a:rPr>
              <a:t>What needs </a:t>
            </a:r>
            <a:r>
              <a:rPr lang="en-US" dirty="0">
                <a:latin typeface="Constantia" pitchFamily="18" charset="0"/>
              </a:rPr>
              <a:t>to be done to achieve </a:t>
            </a:r>
            <a:r>
              <a:rPr lang="en-US" dirty="0" smtClean="0">
                <a:latin typeface="Constantia" pitchFamily="18" charset="0"/>
              </a:rPr>
              <a:t>the identified goal?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onstantia" pitchFamily="18" charset="0"/>
              </a:rPr>
              <a:t>What resources are needed </a:t>
            </a:r>
            <a:r>
              <a:rPr lang="en-US" dirty="0">
                <a:latin typeface="Constantia" pitchFamily="18" charset="0"/>
              </a:rPr>
              <a:t>to complete these activities </a:t>
            </a:r>
            <a:r>
              <a:rPr lang="en-US" dirty="0" smtClean="0">
                <a:latin typeface="Constantia" pitchFamily="18" charset="0"/>
              </a:rPr>
              <a:t>(personnel</a:t>
            </a:r>
            <a:r>
              <a:rPr lang="en-US" dirty="0">
                <a:latin typeface="Constantia" pitchFamily="18" charset="0"/>
              </a:rPr>
              <a:t>, facilities, equipment, etc</a:t>
            </a:r>
            <a:r>
              <a:rPr lang="en-US" dirty="0" smtClean="0">
                <a:latin typeface="Constantia" pitchFamily="18" charset="0"/>
              </a:rPr>
              <a:t>.)?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onstantia" pitchFamily="18" charset="0"/>
              </a:rPr>
              <a:t>Leverage this information to design a proposal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Group Activity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93799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nstantia" pitchFamily="18" charset="0"/>
              </a:rPr>
              <a:t>                               Solution            </a:t>
            </a:r>
            <a:r>
              <a:rPr lang="en-US" b="1" dirty="0" smtClean="0">
                <a:latin typeface="Constantia" pitchFamily="18" charset="0"/>
              </a:rPr>
              <a:t>Goal</a:t>
            </a:r>
            <a:endParaRPr lang="en-US" b="1" dirty="0">
              <a:latin typeface="Constantia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dirty="0">
              <a:latin typeface="Constantia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latin typeface="Constantia" pitchFamily="18" charset="0"/>
              </a:rPr>
              <a:t>Activity or Study #1            </a:t>
            </a:r>
            <a:r>
              <a:rPr lang="en-US" b="1" dirty="0">
                <a:latin typeface="Constantia" pitchFamily="18" charset="0"/>
              </a:rPr>
              <a:t>Specific Aim #1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Constantia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latin typeface="Constantia" pitchFamily="18" charset="0"/>
              </a:rPr>
              <a:t>Activity or Study #2            </a:t>
            </a:r>
            <a:r>
              <a:rPr lang="en-US" b="1" dirty="0">
                <a:latin typeface="Constantia" pitchFamily="18" charset="0"/>
              </a:rPr>
              <a:t>Specific Aim #2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Constantia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latin typeface="Constantia" pitchFamily="18" charset="0"/>
              </a:rPr>
              <a:t>Activity or Study #3            </a:t>
            </a:r>
            <a:r>
              <a:rPr lang="en-US" b="1" dirty="0">
                <a:latin typeface="Constantia" pitchFamily="18" charset="0"/>
              </a:rPr>
              <a:t>Specific Aim #3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b="1" dirty="0">
              <a:latin typeface="Constantia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Constantia" pitchFamily="18" charset="0"/>
              </a:rPr>
              <a:t>Brainstorm </a:t>
            </a:r>
            <a:r>
              <a:rPr lang="en-US" b="1" dirty="0">
                <a:latin typeface="Constantia" pitchFamily="18" charset="0"/>
              </a:rPr>
              <a:t>potential funding </a:t>
            </a:r>
            <a:r>
              <a:rPr lang="en-US" b="1" dirty="0" smtClean="0">
                <a:latin typeface="Constantia" pitchFamily="18" charset="0"/>
              </a:rPr>
              <a:t>sources</a:t>
            </a:r>
            <a:endParaRPr lang="en-US" b="1" dirty="0">
              <a:latin typeface="Constantia" pitchFamily="18" charset="0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Group Activity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39" y="1295400"/>
            <a:ext cx="8413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8413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40" y="3048000"/>
            <a:ext cx="8413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8413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43935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latin typeface="Constantia" pitchFamily="18" charset="0"/>
              </a:rPr>
              <a:t>For each of </a:t>
            </a:r>
            <a:r>
              <a:rPr lang="en-US" dirty="0" smtClean="0">
                <a:latin typeface="Constantia" pitchFamily="18" charset="0"/>
              </a:rPr>
              <a:t>Specific Aim, </a:t>
            </a:r>
            <a:r>
              <a:rPr lang="en-US" dirty="0">
                <a:latin typeface="Constantia" pitchFamily="18" charset="0"/>
              </a:rPr>
              <a:t>answer the following</a:t>
            </a:r>
          </a:p>
          <a:p>
            <a:pPr>
              <a:buFontTx/>
              <a:buNone/>
            </a:pPr>
            <a:r>
              <a:rPr lang="en-US" dirty="0">
                <a:latin typeface="Constantia" pitchFamily="18" charset="0"/>
              </a:rPr>
              <a:t>questions:</a:t>
            </a:r>
          </a:p>
          <a:p>
            <a:pPr lvl="1"/>
            <a:r>
              <a:rPr lang="en-US" dirty="0">
                <a:latin typeface="Constantia" pitchFamily="18" charset="0"/>
              </a:rPr>
              <a:t>What specifically does the study or activity involve?</a:t>
            </a:r>
          </a:p>
          <a:p>
            <a:pPr lvl="1"/>
            <a:r>
              <a:rPr lang="en-US" dirty="0">
                <a:latin typeface="Constantia" pitchFamily="18" charset="0"/>
              </a:rPr>
              <a:t>Why is the work necessary to achieve the project goal?</a:t>
            </a:r>
          </a:p>
          <a:p>
            <a:pPr lvl="1"/>
            <a:r>
              <a:rPr lang="en-US" dirty="0">
                <a:latin typeface="Constantia" pitchFamily="18" charset="0"/>
              </a:rPr>
              <a:t>How will the work be conducted?</a:t>
            </a:r>
          </a:p>
          <a:p>
            <a:pPr lvl="1"/>
            <a:r>
              <a:rPr lang="en-US" dirty="0">
                <a:latin typeface="Constantia" pitchFamily="18" charset="0"/>
              </a:rPr>
              <a:t>Who will conduct the work?</a:t>
            </a:r>
          </a:p>
          <a:p>
            <a:pPr lvl="1"/>
            <a:r>
              <a:rPr lang="en-US" dirty="0">
                <a:latin typeface="Constantia" pitchFamily="18" charset="0"/>
              </a:rPr>
              <a:t>When will the work occur?</a:t>
            </a:r>
          </a:p>
          <a:p>
            <a:pPr lvl="1"/>
            <a:r>
              <a:rPr lang="en-US" dirty="0">
                <a:latin typeface="Constantia" pitchFamily="18" charset="0"/>
              </a:rPr>
              <a:t>Where will the work occur?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Group Activity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4220" r="144" b="4698"/>
          <a:stretch/>
        </p:blipFill>
        <p:spPr bwMode="auto">
          <a:xfrm>
            <a:off x="4876800" y="3429000"/>
            <a:ext cx="3981450" cy="263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8738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Proposal framework and information to move ahead</a:t>
            </a:r>
            <a:br>
              <a:rPr lang="en-US" dirty="0" smtClean="0">
                <a:latin typeface="Constantia" pitchFamily="18" charset="0"/>
              </a:rPr>
            </a:br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Sense of resource and teaming requirements</a:t>
            </a:r>
            <a:br>
              <a:rPr lang="en-US" dirty="0" smtClean="0">
                <a:latin typeface="Constantia" pitchFamily="18" charset="0"/>
              </a:rPr>
            </a:br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Viable proposal concepts:</a:t>
            </a:r>
          </a:p>
          <a:p>
            <a:pPr lvl="1"/>
            <a:r>
              <a:rPr lang="en-US" dirty="0" smtClean="0"/>
              <a:t>Program to </a:t>
            </a:r>
            <a:r>
              <a:rPr lang="en-US" dirty="0"/>
              <a:t>curb the maternal mortality rate in Zambia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ducation </a:t>
            </a:r>
            <a:r>
              <a:rPr lang="en-US" dirty="0"/>
              <a:t>and training plan to reduce postoperative infection </a:t>
            </a:r>
          </a:p>
          <a:p>
            <a:pPr lvl="1"/>
            <a:r>
              <a:rPr lang="en-US" dirty="0" smtClean="0"/>
              <a:t>Awareness and prevention campaign focused on youth rape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latin typeface="Constantia" pitchFamily="18" charset="0"/>
              </a:rPr>
              <a:t>Offer to receive feedback on proposal drafts or answer questions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Workshop Outcome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82855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Should have: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scheduled and implemented mentored writing plans (including expert review)</a:t>
            </a:r>
          </a:p>
          <a:p>
            <a:pPr lvl="1"/>
            <a:r>
              <a:rPr lang="en-US" dirty="0">
                <a:latin typeface="Constantia" pitchFamily="18" charset="0"/>
              </a:rPr>
              <a:t>e</a:t>
            </a:r>
            <a:r>
              <a:rPr lang="en-US" dirty="0" smtClean="0">
                <a:latin typeface="Constantia" pitchFamily="18" charset="0"/>
              </a:rPr>
              <a:t>xtended the focus or scheduled a separate workshop to cover pre- and post-award issues (e.g., budget development)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conducted a follow-on session covering more advanced topics</a:t>
            </a:r>
          </a:p>
          <a:p>
            <a:r>
              <a:rPr lang="en-US" dirty="0" smtClean="0">
                <a:latin typeface="Constantia" pitchFamily="18" charset="0"/>
              </a:rPr>
              <a:t>Always remember to: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never assume anything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remain flexible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engage stakeholders 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Takeaways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2" b="7120"/>
          <a:stretch/>
        </p:blipFill>
        <p:spPr bwMode="auto">
          <a:xfrm>
            <a:off x="4121224" y="3733800"/>
            <a:ext cx="4413176" cy="237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631842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/>
              <a:t>Thank </a:t>
            </a:r>
            <a:r>
              <a:rPr lang="en-US" sz="2400" b="1" dirty="0"/>
              <a:t>you!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Nathan Meier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301 Canfield Administration Building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Office of Research and Economic Development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University of Nebraska-Lincoln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Lincoln, NE 68588-0433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1800" dirty="0" smtClean="0"/>
              <a:t>Phone:  402.472.3902</a:t>
            </a:r>
          </a:p>
          <a:p>
            <a:pPr marL="0" indent="0" algn="ctr">
              <a:buNone/>
            </a:pPr>
            <a:r>
              <a:rPr lang="en-US" sz="1800" dirty="0" smtClean="0"/>
              <a:t>Email: nlm@unl.edu</a:t>
            </a:r>
          </a:p>
          <a:p>
            <a:pPr marL="0" indent="0" algn="ctr">
              <a:buNone/>
            </a:pPr>
            <a:r>
              <a:rPr lang="en-US" sz="1800" dirty="0" smtClean="0"/>
              <a:t>Web: research.unl.edu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Questions?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0026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About </a:t>
            </a:r>
            <a:r>
              <a:rPr lang="en-US" sz="2800" dirty="0" smtClean="0"/>
              <a:t>me</a:t>
            </a:r>
            <a:endParaRPr lang="en-US" sz="2800" dirty="0"/>
          </a:p>
          <a:p>
            <a:pPr eaLnBrk="1" hangingPunct="1"/>
            <a:r>
              <a:rPr lang="en-US" sz="2800" dirty="0" smtClean="0"/>
              <a:t>About </a:t>
            </a:r>
            <a:r>
              <a:rPr lang="en-US" sz="2800" dirty="0"/>
              <a:t>the </a:t>
            </a:r>
            <a:r>
              <a:rPr lang="en-US" sz="2800" dirty="0" smtClean="0"/>
              <a:t>workshop</a:t>
            </a:r>
            <a:endParaRPr lang="en-US" sz="2800" dirty="0"/>
          </a:p>
          <a:p>
            <a:pPr eaLnBrk="1" hangingPunct="1"/>
            <a:r>
              <a:rPr lang="en-US" sz="2800" dirty="0" smtClean="0"/>
              <a:t>Getting ready</a:t>
            </a:r>
          </a:p>
          <a:p>
            <a:pPr eaLnBrk="1" hangingPunct="1"/>
            <a:r>
              <a:rPr lang="en-US" sz="2800" dirty="0" smtClean="0"/>
              <a:t>Workshop goals</a:t>
            </a:r>
          </a:p>
          <a:p>
            <a:pPr eaLnBrk="1" hangingPunct="1"/>
            <a:r>
              <a:rPr lang="en-US" sz="2800" dirty="0" smtClean="0"/>
              <a:t>Workshop content</a:t>
            </a:r>
          </a:p>
          <a:p>
            <a:pPr eaLnBrk="1" hangingPunct="1"/>
            <a:r>
              <a:rPr lang="en-US" sz="2800" dirty="0" smtClean="0"/>
              <a:t>Group activity</a:t>
            </a:r>
          </a:p>
          <a:p>
            <a:pPr eaLnBrk="1" hangingPunct="1"/>
            <a:r>
              <a:rPr lang="en-US" sz="2800" dirty="0" smtClean="0"/>
              <a:t>Workshop outcome</a:t>
            </a:r>
          </a:p>
          <a:p>
            <a:pPr eaLnBrk="1" hangingPunct="1"/>
            <a:r>
              <a:rPr lang="en-US" sz="2800" dirty="0" smtClean="0"/>
              <a:t>Takeaways</a:t>
            </a:r>
          </a:p>
          <a:p>
            <a:pPr eaLnBrk="1" hangingPunct="1"/>
            <a:r>
              <a:rPr lang="en-US" sz="2800" dirty="0" smtClean="0"/>
              <a:t>Questions/Discussion</a:t>
            </a:r>
            <a:endParaRPr lang="en-US" sz="2800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Agenda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Maintain broad </a:t>
            </a:r>
            <a:r>
              <a:rPr lang="en-US" dirty="0"/>
              <a:t>knowledge of proposal preparation </a:t>
            </a:r>
            <a:r>
              <a:rPr lang="en-US" dirty="0" smtClean="0"/>
              <a:t>requirements across grant-making entities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nteract </a:t>
            </a:r>
            <a:r>
              <a:rPr lang="en-US" dirty="0"/>
              <a:t>with faculty, staff, and administrators </a:t>
            </a:r>
            <a:r>
              <a:rPr lang="en-US" dirty="0" smtClean="0"/>
              <a:t>regarding proposal </a:t>
            </a:r>
            <a:r>
              <a:rPr lang="en-US" dirty="0"/>
              <a:t>conceptualization and </a:t>
            </a:r>
            <a:r>
              <a:rPr lang="en-US" dirty="0" smtClean="0"/>
              <a:t>composition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ompose</a:t>
            </a:r>
            <a:r>
              <a:rPr lang="en-US" dirty="0"/>
              <a:t>, organize, and refine information included </a:t>
            </a:r>
            <a:r>
              <a:rPr lang="en-US" dirty="0" smtClean="0"/>
              <a:t>in grant proposals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acilitate </a:t>
            </a:r>
            <a:r>
              <a:rPr lang="en-US" dirty="0"/>
              <a:t>collaboration among faculty</a:t>
            </a:r>
            <a:r>
              <a:rPr lang="en-US" dirty="0" smtClean="0"/>
              <a:t>, and administrators for multi-institutional</a:t>
            </a:r>
            <a:r>
              <a:rPr lang="en-US" dirty="0"/>
              <a:t>, interdisciplinary </a:t>
            </a:r>
            <a:r>
              <a:rPr lang="en-US" dirty="0" smtClean="0"/>
              <a:t>projects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Clients have won more than $190 million in grants from </a:t>
            </a:r>
            <a:r>
              <a:rPr lang="en-US" dirty="0" err="1" smtClean="0"/>
              <a:t>DoD</a:t>
            </a:r>
            <a:r>
              <a:rPr lang="en-US" dirty="0" smtClean="0"/>
              <a:t>, DoE, NIH, NIST, NSF, USDA, Gates Foundation, etc.</a:t>
            </a: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About Me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9267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1.5-day didactic session covering theoretical and practical aspects of proposal writing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Focus largely on NIH applications (but demonstrated broader applicability)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University of Zambia faculty, administrators, and graduate students comprised the target audience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Used a blended instructional approach: lecture, </a:t>
            </a:r>
            <a:br>
              <a:rPr lang="en-US" dirty="0" smtClean="0"/>
            </a:br>
            <a:r>
              <a:rPr lang="en-US" dirty="0" smtClean="0"/>
              <a:t>hands-on and small group work, and presentations</a:t>
            </a:r>
          </a:p>
          <a:p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About the </a:t>
            </a:r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 smtClean="0">
                <a:solidFill>
                  <a:schemeClr val="tx2"/>
                </a:solidFill>
              </a:rPr>
              <a:t>orkshop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32676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i="1" dirty="0"/>
              <a:t>Audience:</a:t>
            </a:r>
            <a:r>
              <a:rPr lang="en-US" dirty="0"/>
              <a:t> Who is the target audience? How many individuals will participate?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i="1" dirty="0" smtClean="0"/>
              <a:t>Focus</a:t>
            </a:r>
            <a:r>
              <a:rPr lang="en-US" i="1" dirty="0"/>
              <a:t>:</a:t>
            </a:r>
            <a:r>
              <a:rPr lang="en-US" dirty="0"/>
              <a:t> Targeted toward NIH or proposal writing in </a:t>
            </a:r>
            <a:r>
              <a:rPr lang="en-US" dirty="0" smtClean="0"/>
              <a:t>general?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there anything I should particularly emphasize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r>
              <a:rPr lang="en-US" i="1" dirty="0" smtClean="0"/>
              <a:t>Format</a:t>
            </a:r>
            <a:r>
              <a:rPr lang="en-US" i="1" dirty="0"/>
              <a:t>:</a:t>
            </a:r>
            <a:r>
              <a:rPr lang="en-US" dirty="0"/>
              <a:t> Will I be able to use PowerPoint? Will we be able to prepare handouts in </a:t>
            </a:r>
            <a:r>
              <a:rPr lang="en-US" dirty="0" smtClean="0"/>
              <a:t>country?</a:t>
            </a:r>
            <a:br>
              <a:rPr lang="en-US" dirty="0" smtClean="0"/>
            </a:br>
            <a:endParaRPr lang="en-US" dirty="0"/>
          </a:p>
          <a:p>
            <a:r>
              <a:rPr lang="en-US" i="1" dirty="0" smtClean="0"/>
              <a:t>Content:</a:t>
            </a:r>
            <a:r>
              <a:rPr lang="en-US" dirty="0" smtClean="0"/>
              <a:t> Are </a:t>
            </a:r>
            <a:r>
              <a:rPr lang="en-US" dirty="0"/>
              <a:t>there any cultural issues that should influence the workshop design/content? English is Zambia’s primary language, correct?</a:t>
            </a:r>
          </a:p>
          <a:p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Getting Ready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11472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Two-fold workshop goal was to help participants: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write </a:t>
            </a:r>
            <a:r>
              <a:rPr lang="en-US" dirty="0" smtClean="0"/>
              <a:t>effective grant </a:t>
            </a:r>
            <a:r>
              <a:rPr lang="en-US" dirty="0"/>
              <a:t>proposals by using time-tested strategies </a:t>
            </a:r>
            <a:r>
              <a:rPr lang="en-US" dirty="0" smtClean="0"/>
              <a:t>to identify </a:t>
            </a:r>
            <a:r>
              <a:rPr lang="en-US" dirty="0"/>
              <a:t>new opportunities and solve </a:t>
            </a:r>
            <a:r>
              <a:rPr lang="en-US" dirty="0" smtClean="0"/>
              <a:t>complex problems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develop plans for </a:t>
            </a:r>
            <a:r>
              <a:rPr lang="en-US" dirty="0" smtClean="0"/>
              <a:t>action, organize their </a:t>
            </a:r>
            <a:r>
              <a:rPr lang="en-US" dirty="0"/>
              <a:t>ideas, improve the clarity of </a:t>
            </a:r>
            <a:r>
              <a:rPr lang="en-US" dirty="0" smtClean="0"/>
              <a:t>their writing, and </a:t>
            </a:r>
            <a:r>
              <a:rPr lang="en-US" dirty="0"/>
              <a:t>persuade </a:t>
            </a:r>
            <a:r>
              <a:rPr lang="en-US" dirty="0" smtClean="0"/>
              <a:t>their readers </a:t>
            </a:r>
            <a:r>
              <a:rPr lang="en-US" dirty="0"/>
              <a:t>to say yes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Workshop Goals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5" b="5398"/>
          <a:stretch/>
        </p:blipFill>
        <p:spPr bwMode="auto">
          <a:xfrm>
            <a:off x="1676400" y="4114800"/>
            <a:ext cx="39111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921401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Overview </a:t>
            </a:r>
            <a:r>
              <a:rPr lang="en-US" dirty="0"/>
              <a:t>of Proposal </a:t>
            </a:r>
            <a:r>
              <a:rPr lang="en-US" dirty="0" smtClean="0"/>
              <a:t>Writing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Identifying </a:t>
            </a:r>
            <a:r>
              <a:rPr lang="en-US" dirty="0"/>
              <a:t>Problems and </a:t>
            </a:r>
            <a:r>
              <a:rPr lang="en-US" dirty="0" smtClean="0"/>
              <a:t>Opportunities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Preparing </a:t>
            </a:r>
            <a:r>
              <a:rPr lang="en-US" dirty="0"/>
              <a:t>a Grant </a:t>
            </a:r>
            <a:r>
              <a:rPr lang="en-US" dirty="0" smtClean="0"/>
              <a:t>Proposal</a:t>
            </a:r>
          </a:p>
          <a:p>
            <a:pPr lvl="1"/>
            <a:r>
              <a:rPr lang="en-US" dirty="0" smtClean="0"/>
              <a:t>Specific </a:t>
            </a:r>
            <a:r>
              <a:rPr lang="en-US" dirty="0"/>
              <a:t>Aims, </a:t>
            </a:r>
            <a:r>
              <a:rPr lang="en-US" dirty="0" smtClean="0"/>
              <a:t>Plan of Work, </a:t>
            </a:r>
            <a:r>
              <a:rPr lang="en-US" dirty="0"/>
              <a:t>Future </a:t>
            </a:r>
            <a:r>
              <a:rPr lang="en-US" dirty="0" smtClean="0"/>
              <a:t>Directions, Timeline, Significance</a:t>
            </a:r>
            <a:r>
              <a:rPr lang="en-US" dirty="0"/>
              <a:t>, Literature Cited, Preliminary Work, </a:t>
            </a:r>
            <a:r>
              <a:rPr lang="en-US" dirty="0" smtClean="0"/>
              <a:t>Abstract/Summary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Characteristics </a:t>
            </a:r>
            <a:r>
              <a:rPr lang="en-US" dirty="0"/>
              <a:t>of a Successful Proposal </a:t>
            </a:r>
            <a:r>
              <a:rPr lang="en-US" dirty="0" smtClean="0"/>
              <a:t>Writer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Realities </a:t>
            </a:r>
            <a:r>
              <a:rPr lang="en-US" dirty="0"/>
              <a:t>of Pursuing Grant </a:t>
            </a:r>
            <a:r>
              <a:rPr lang="en-US" dirty="0" smtClean="0"/>
              <a:t>Support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Tips </a:t>
            </a:r>
            <a:r>
              <a:rPr lang="en-US" dirty="0"/>
              <a:t>on How </a:t>
            </a:r>
            <a:r>
              <a:rPr lang="en-US" dirty="0" smtClean="0"/>
              <a:t>to Up the Odds of Success</a:t>
            </a: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Workshop Content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67075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Anticipating audience (reviewer, sponsor) expectations is key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Workshop Content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5" name="Picture 4" descr="proposalgen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934200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66751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onstantia" pitchFamily="18" charset="0"/>
              </a:rPr>
              <a:t>The proposal genre is not a formula into which writers plug and chug content</a:t>
            </a:r>
            <a:r>
              <a:rPr lang="en-US" dirty="0" smtClean="0">
                <a:latin typeface="Constantia" pitchFamily="18" charset="0"/>
              </a:rPr>
              <a:t>.</a:t>
            </a:r>
            <a:br>
              <a:rPr lang="en-US" dirty="0" smtClean="0">
                <a:latin typeface="Constantia" pitchFamily="18" charset="0"/>
              </a:rPr>
            </a:br>
            <a:endParaRPr lang="en-US" dirty="0">
              <a:latin typeface="Constantia" pitchFamily="18" charset="0"/>
            </a:endParaRPr>
          </a:p>
          <a:p>
            <a:r>
              <a:rPr lang="en-US" dirty="0">
                <a:latin typeface="Constantia" pitchFamily="18" charset="0"/>
              </a:rPr>
              <a:t>Many proposals do not follow this pattern in this order</a:t>
            </a:r>
            <a:r>
              <a:rPr lang="en-US" dirty="0" smtClean="0">
                <a:latin typeface="Constantia" pitchFamily="18" charset="0"/>
              </a:rPr>
              <a:t>.</a:t>
            </a:r>
            <a:br>
              <a:rPr lang="en-US" dirty="0" smtClean="0">
                <a:latin typeface="Constantia" pitchFamily="18" charset="0"/>
              </a:rPr>
            </a:br>
            <a:endParaRPr lang="en-US" dirty="0">
              <a:latin typeface="Constantia" pitchFamily="18" charset="0"/>
            </a:endParaRPr>
          </a:p>
          <a:p>
            <a:r>
              <a:rPr lang="en-US" dirty="0">
                <a:latin typeface="Constantia" pitchFamily="18" charset="0"/>
              </a:rPr>
              <a:t>In most cases, not all four areas of the proposal genre require a separate section of the proposal</a:t>
            </a:r>
            <a:r>
              <a:rPr lang="en-US" dirty="0" smtClean="0">
                <a:latin typeface="Constantia" pitchFamily="18" charset="0"/>
              </a:rPr>
              <a:t>.</a:t>
            </a:r>
            <a:br>
              <a:rPr lang="en-US" dirty="0" smtClean="0">
                <a:latin typeface="Constantia" pitchFamily="18" charset="0"/>
              </a:rPr>
            </a:br>
            <a:endParaRPr lang="en-US" dirty="0">
              <a:latin typeface="Constantia" pitchFamily="18" charset="0"/>
            </a:endParaRPr>
          </a:p>
          <a:p>
            <a:r>
              <a:rPr lang="en-US" dirty="0">
                <a:latin typeface="Constantia" pitchFamily="18" charset="0"/>
              </a:rPr>
              <a:t>However, if a proposal accounts for these four areas, it </a:t>
            </a:r>
            <a:r>
              <a:rPr lang="en-US" i="1" dirty="0">
                <a:latin typeface="Constantia" pitchFamily="18" charset="0"/>
              </a:rPr>
              <a:t>typically</a:t>
            </a:r>
            <a:r>
              <a:rPr lang="en-US" dirty="0">
                <a:latin typeface="Constantia" pitchFamily="18" charset="0"/>
              </a:rPr>
              <a:t> will have addressed readers’ expectations</a:t>
            </a:r>
            <a:r>
              <a:rPr lang="en-US" dirty="0" smtClean="0">
                <a:latin typeface="Constantia" pitchFamily="18" charset="0"/>
              </a:rPr>
              <a:t>.</a:t>
            </a:r>
            <a:br>
              <a:rPr lang="en-US" dirty="0" smtClean="0">
                <a:latin typeface="Constantia" pitchFamily="18" charset="0"/>
              </a:rPr>
            </a:br>
            <a:endParaRPr lang="en-US" dirty="0">
              <a:latin typeface="Constantia" pitchFamily="18" charset="0"/>
            </a:endParaRPr>
          </a:p>
          <a:p>
            <a:r>
              <a:rPr lang="en-US" dirty="0">
                <a:latin typeface="Constantia" pitchFamily="18" charset="0"/>
              </a:rPr>
              <a:t>Always be sure to follow the proposal preparation requirements specified by the request for proposals (RFP</a:t>
            </a:r>
            <a:r>
              <a:rPr lang="en-US" dirty="0" smtClean="0">
                <a:latin typeface="Constantia" pitchFamily="18" charset="0"/>
              </a:rPr>
              <a:t>)!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A7D-378F-4CDC-8B0E-CAEF6FD41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Workshop Content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3401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2353</TotalTime>
  <Words>359</Words>
  <Application>Microsoft Macintosh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 In-Country Capacity Building through Fogarty: A Grant Proposal Writing Case Study</vt:lpstr>
      <vt:lpstr>Agenda</vt:lpstr>
      <vt:lpstr>About Me</vt:lpstr>
      <vt:lpstr>About the Workshop</vt:lpstr>
      <vt:lpstr>Getting Ready</vt:lpstr>
      <vt:lpstr>Workshop Goals</vt:lpstr>
      <vt:lpstr>Workshop Content</vt:lpstr>
      <vt:lpstr>Workshop Content</vt:lpstr>
      <vt:lpstr>Workshop Content</vt:lpstr>
      <vt:lpstr>Group Activity</vt:lpstr>
      <vt:lpstr>Group Activity</vt:lpstr>
      <vt:lpstr>Group Activity</vt:lpstr>
      <vt:lpstr>Workshop Outcome</vt:lpstr>
      <vt:lpstr>Takeaways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jbrehm2</dc:creator>
  <cp:lastModifiedBy>Nicole Hobbs</cp:lastModifiedBy>
  <cp:revision>140</cp:revision>
  <cp:lastPrinted>2012-10-25T18:57:48Z</cp:lastPrinted>
  <dcterms:created xsi:type="dcterms:W3CDTF">2009-11-04T14:32:13Z</dcterms:created>
  <dcterms:modified xsi:type="dcterms:W3CDTF">2012-11-01T17:05:34Z</dcterms:modified>
</cp:coreProperties>
</file>